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1"/>
  </p:sldMasterIdLst>
  <p:notesMasterIdLst>
    <p:notesMasterId r:id="rId31"/>
  </p:notesMasterIdLst>
  <p:sldIdLst>
    <p:sldId id="256" r:id="rId2"/>
    <p:sldId id="273" r:id="rId3"/>
    <p:sldId id="284" r:id="rId4"/>
    <p:sldId id="259" r:id="rId5"/>
    <p:sldId id="280" r:id="rId6"/>
    <p:sldId id="258" r:id="rId7"/>
    <p:sldId id="278" r:id="rId8"/>
    <p:sldId id="272" r:id="rId9"/>
    <p:sldId id="257" r:id="rId10"/>
    <p:sldId id="260" r:id="rId11"/>
    <p:sldId id="269" r:id="rId12"/>
    <p:sldId id="268" r:id="rId13"/>
    <p:sldId id="285" r:id="rId14"/>
    <p:sldId id="290" r:id="rId15"/>
    <p:sldId id="286" r:id="rId16"/>
    <p:sldId id="270" r:id="rId17"/>
    <p:sldId id="261" r:id="rId18"/>
    <p:sldId id="264" r:id="rId19"/>
    <p:sldId id="266" r:id="rId20"/>
    <p:sldId id="276" r:id="rId21"/>
    <p:sldId id="265" r:id="rId22"/>
    <p:sldId id="274" r:id="rId23"/>
    <p:sldId id="271" r:id="rId24"/>
    <p:sldId id="275" r:id="rId25"/>
    <p:sldId id="289" r:id="rId26"/>
    <p:sldId id="291" r:id="rId27"/>
    <p:sldId id="283" r:id="rId28"/>
    <p:sldId id="267" r:id="rId29"/>
    <p:sldId id="28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6D2"/>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1818" autoAdjust="0"/>
  </p:normalViewPr>
  <p:slideViewPr>
    <p:cSldViewPr snapToGrid="0">
      <p:cViewPr varScale="1">
        <p:scale>
          <a:sx n="77" d="100"/>
          <a:sy n="77" d="100"/>
        </p:scale>
        <p:origin x="86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DAB0F-1D4D-498E-800A-F52BE5E5F54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ZA"/>
        </a:p>
      </dgm:t>
    </dgm:pt>
    <dgm:pt modelId="{8EAEF69F-5075-4620-980E-461DD29EA26B}">
      <dgm:prSet phldrT="[Texte]" custT="1"/>
      <dgm:spPr/>
      <dgm:t>
        <a:bodyPr/>
        <a:lstStyle/>
        <a:p>
          <a:r>
            <a:rPr lang="fr-FR" sz="2000" noProof="0" dirty="0">
              <a:latin typeface="Times New Roman" panose="02020603050405020304" pitchFamily="18" charset="0"/>
              <a:cs typeface="Times New Roman" panose="02020603050405020304" pitchFamily="18" charset="0"/>
            </a:rPr>
            <a:t>Présentation de la recherche</a:t>
          </a:r>
        </a:p>
      </dgm:t>
    </dgm:pt>
    <dgm:pt modelId="{2AC55595-E439-4FF3-8DA1-08137B3F7E03}" type="parTrans" cxnId="{C5BD04DF-F4D2-4008-A43F-305CC7E3ABB8}">
      <dgm:prSet/>
      <dgm:spPr/>
      <dgm:t>
        <a:bodyPr/>
        <a:lstStyle/>
        <a:p>
          <a:endParaRPr lang="en-ZA" sz="2000">
            <a:latin typeface="Times New Roman" panose="02020603050405020304" pitchFamily="18" charset="0"/>
            <a:cs typeface="Times New Roman" panose="02020603050405020304" pitchFamily="18" charset="0"/>
          </a:endParaRPr>
        </a:p>
      </dgm:t>
    </dgm:pt>
    <dgm:pt modelId="{B38499DA-DEE1-42F5-8A83-8A0A65193602}" type="sibTrans" cxnId="{C5BD04DF-F4D2-4008-A43F-305CC7E3ABB8}">
      <dgm:prSet/>
      <dgm:spPr/>
      <dgm:t>
        <a:bodyPr/>
        <a:lstStyle/>
        <a:p>
          <a:endParaRPr lang="en-ZA" sz="2000">
            <a:latin typeface="Times New Roman" panose="02020603050405020304" pitchFamily="18" charset="0"/>
            <a:cs typeface="Times New Roman" panose="02020603050405020304" pitchFamily="18" charset="0"/>
          </a:endParaRPr>
        </a:p>
      </dgm:t>
    </dgm:pt>
    <dgm:pt modelId="{11D6408F-13BA-487C-9ACC-4584891343E5}">
      <dgm:prSet phldrT="[Texte]" custT="1"/>
      <dgm:spPr/>
      <dgm:t>
        <a:bodyPr/>
        <a:lstStyle/>
        <a:p>
          <a:r>
            <a:rPr lang="fr-FR" sz="2000" noProof="0" dirty="0">
              <a:latin typeface="Times New Roman" panose="02020603050405020304" pitchFamily="18" charset="0"/>
              <a:cs typeface="Times New Roman" panose="02020603050405020304" pitchFamily="18" charset="0"/>
            </a:rPr>
            <a:t>Espace de participation dans les champs du handicap et du vieillissement</a:t>
          </a:r>
        </a:p>
      </dgm:t>
    </dgm:pt>
    <dgm:pt modelId="{9C7688EF-36D0-4F05-B582-8C616F8B9A83}" type="parTrans" cxnId="{BC66E77D-A0B3-4774-80AD-D3528C087EC4}">
      <dgm:prSet/>
      <dgm:spPr/>
      <dgm:t>
        <a:bodyPr/>
        <a:lstStyle/>
        <a:p>
          <a:endParaRPr lang="en-ZA" sz="2000">
            <a:latin typeface="Times New Roman" panose="02020603050405020304" pitchFamily="18" charset="0"/>
            <a:cs typeface="Times New Roman" panose="02020603050405020304" pitchFamily="18" charset="0"/>
          </a:endParaRPr>
        </a:p>
      </dgm:t>
    </dgm:pt>
    <dgm:pt modelId="{D522BBA7-DFA9-416C-A471-E620D1C588D6}" type="sibTrans" cxnId="{BC66E77D-A0B3-4774-80AD-D3528C087EC4}">
      <dgm:prSet/>
      <dgm:spPr/>
      <dgm:t>
        <a:bodyPr/>
        <a:lstStyle/>
        <a:p>
          <a:endParaRPr lang="en-ZA" sz="2000">
            <a:latin typeface="Times New Roman" panose="02020603050405020304" pitchFamily="18" charset="0"/>
            <a:cs typeface="Times New Roman" panose="02020603050405020304" pitchFamily="18" charset="0"/>
          </a:endParaRPr>
        </a:p>
      </dgm:t>
    </dgm:pt>
    <dgm:pt modelId="{DB3F281D-2FC7-475C-B7F8-8AC1FBEBEFFC}">
      <dgm:prSet phldrT="[Texte]" custT="1"/>
      <dgm:spPr/>
      <dgm:t>
        <a:bodyPr/>
        <a:lstStyle/>
        <a:p>
          <a:r>
            <a:rPr lang="fr-FR" sz="2000" noProof="0" dirty="0">
              <a:latin typeface="Times New Roman" panose="02020603050405020304" pitchFamily="18" charset="0"/>
              <a:cs typeface="Times New Roman" panose="02020603050405020304" pitchFamily="18" charset="0"/>
            </a:rPr>
            <a:t>Pour une difficile articulation des échelles de participation</a:t>
          </a:r>
        </a:p>
      </dgm:t>
    </dgm:pt>
    <dgm:pt modelId="{DC1440D2-DBD4-4637-814E-51BEE0C6F956}" type="parTrans" cxnId="{9BDD3887-77DC-4605-8F62-516554C538A5}">
      <dgm:prSet/>
      <dgm:spPr/>
      <dgm:t>
        <a:bodyPr/>
        <a:lstStyle/>
        <a:p>
          <a:endParaRPr lang="en-ZA" sz="2000">
            <a:latin typeface="Times New Roman" panose="02020603050405020304" pitchFamily="18" charset="0"/>
            <a:cs typeface="Times New Roman" panose="02020603050405020304" pitchFamily="18" charset="0"/>
          </a:endParaRPr>
        </a:p>
      </dgm:t>
    </dgm:pt>
    <dgm:pt modelId="{FDE93AB7-073C-4433-83BC-B3B9BAE28C07}" type="sibTrans" cxnId="{9BDD3887-77DC-4605-8F62-516554C538A5}">
      <dgm:prSet/>
      <dgm:spPr/>
      <dgm:t>
        <a:bodyPr/>
        <a:lstStyle/>
        <a:p>
          <a:endParaRPr lang="en-ZA" sz="2000">
            <a:latin typeface="Times New Roman" panose="02020603050405020304" pitchFamily="18" charset="0"/>
            <a:cs typeface="Times New Roman" panose="02020603050405020304" pitchFamily="18" charset="0"/>
          </a:endParaRPr>
        </a:p>
      </dgm:t>
    </dgm:pt>
    <dgm:pt modelId="{1A143359-7668-406E-829B-0D0C0FFC1927}">
      <dgm:prSet phldrT="[Texte]" custT="1"/>
      <dgm:spPr/>
      <dgm:t>
        <a:bodyPr/>
        <a:lstStyle/>
        <a:p>
          <a:r>
            <a:rPr lang="fr-FR" sz="2000" noProof="0" dirty="0">
              <a:latin typeface="Times New Roman" panose="02020603050405020304" pitchFamily="18" charset="0"/>
              <a:cs typeface="Times New Roman" panose="02020603050405020304" pitchFamily="18" charset="0"/>
            </a:rPr>
            <a:t>Des rapports pluriels à la participation</a:t>
          </a:r>
        </a:p>
      </dgm:t>
    </dgm:pt>
    <dgm:pt modelId="{C2A091CA-672F-4A12-AD84-F746159EEA14}" type="parTrans" cxnId="{0851C1AB-C010-40FE-9CB3-A4F81CBE7592}">
      <dgm:prSet/>
      <dgm:spPr/>
      <dgm:t>
        <a:bodyPr/>
        <a:lstStyle/>
        <a:p>
          <a:endParaRPr lang="en-ZA" sz="2000">
            <a:latin typeface="Times New Roman" panose="02020603050405020304" pitchFamily="18" charset="0"/>
            <a:cs typeface="Times New Roman" panose="02020603050405020304" pitchFamily="18" charset="0"/>
          </a:endParaRPr>
        </a:p>
      </dgm:t>
    </dgm:pt>
    <dgm:pt modelId="{D1583A01-5E18-47F3-B0DF-A17A64409CF8}" type="sibTrans" cxnId="{0851C1AB-C010-40FE-9CB3-A4F81CBE7592}">
      <dgm:prSet/>
      <dgm:spPr/>
      <dgm:t>
        <a:bodyPr/>
        <a:lstStyle/>
        <a:p>
          <a:endParaRPr lang="en-ZA" sz="2000">
            <a:latin typeface="Times New Roman" panose="02020603050405020304" pitchFamily="18" charset="0"/>
            <a:cs typeface="Times New Roman" panose="02020603050405020304" pitchFamily="18" charset="0"/>
          </a:endParaRPr>
        </a:p>
      </dgm:t>
    </dgm:pt>
    <dgm:pt modelId="{DCA65B24-C050-4F0D-AF71-7728B2E5A90C}">
      <dgm:prSet phldrT="[Texte]" custT="1"/>
      <dgm:spPr/>
      <dgm:t>
        <a:bodyPr/>
        <a:lstStyle/>
        <a:p>
          <a:r>
            <a:rPr lang="fr-FR" sz="2000" noProof="0" dirty="0">
              <a:latin typeface="Times New Roman" panose="02020603050405020304" pitchFamily="18" charset="0"/>
              <a:cs typeface="Times New Roman" panose="02020603050405020304" pitchFamily="18" charset="0"/>
            </a:rPr>
            <a:t>Enjeux de représentativité</a:t>
          </a:r>
        </a:p>
      </dgm:t>
    </dgm:pt>
    <dgm:pt modelId="{D18D00A6-4304-4FFE-9554-D545FCE76863}" type="parTrans" cxnId="{A0BA1ED8-B613-43A9-B357-96405FDCDCFA}">
      <dgm:prSet/>
      <dgm:spPr/>
      <dgm:t>
        <a:bodyPr/>
        <a:lstStyle/>
        <a:p>
          <a:endParaRPr lang="en-ZA" sz="2000">
            <a:latin typeface="Times New Roman" panose="02020603050405020304" pitchFamily="18" charset="0"/>
            <a:cs typeface="Times New Roman" panose="02020603050405020304" pitchFamily="18" charset="0"/>
          </a:endParaRPr>
        </a:p>
      </dgm:t>
    </dgm:pt>
    <dgm:pt modelId="{BA884C53-7267-49A2-A7F5-000639E86E80}" type="sibTrans" cxnId="{A0BA1ED8-B613-43A9-B357-96405FDCDCFA}">
      <dgm:prSet/>
      <dgm:spPr/>
      <dgm:t>
        <a:bodyPr/>
        <a:lstStyle/>
        <a:p>
          <a:endParaRPr lang="en-ZA" sz="2000">
            <a:latin typeface="Times New Roman" panose="02020603050405020304" pitchFamily="18" charset="0"/>
            <a:cs typeface="Times New Roman" panose="02020603050405020304" pitchFamily="18" charset="0"/>
          </a:endParaRPr>
        </a:p>
      </dgm:t>
    </dgm:pt>
    <dgm:pt modelId="{A22B2295-5DFC-4AA2-90C1-DBA323D0BA07}">
      <dgm:prSet phldrT="[Texte]" custT="1"/>
      <dgm:spPr/>
      <dgm:t>
        <a:bodyPr/>
        <a:lstStyle/>
        <a:p>
          <a:r>
            <a:rPr lang="fr-FR" sz="2000" noProof="0" dirty="0">
              <a:latin typeface="Times New Roman" panose="02020603050405020304" pitchFamily="18" charset="0"/>
              <a:cs typeface="Times New Roman" panose="02020603050405020304" pitchFamily="18" charset="0"/>
            </a:rPr>
            <a:t>Implications dans la définition des politiques de l’autonomie</a:t>
          </a:r>
        </a:p>
      </dgm:t>
    </dgm:pt>
    <dgm:pt modelId="{BD9B00D1-E4BF-4CCC-B476-FFEFD883B8CA}" type="parTrans" cxnId="{7262CA52-AB31-46AB-8343-125B8A4C2849}">
      <dgm:prSet/>
      <dgm:spPr/>
      <dgm:t>
        <a:bodyPr/>
        <a:lstStyle/>
        <a:p>
          <a:endParaRPr lang="en-ZA" sz="2000">
            <a:latin typeface="Times New Roman" panose="02020603050405020304" pitchFamily="18" charset="0"/>
            <a:cs typeface="Times New Roman" panose="02020603050405020304" pitchFamily="18" charset="0"/>
          </a:endParaRPr>
        </a:p>
      </dgm:t>
    </dgm:pt>
    <dgm:pt modelId="{B8CC14C7-397E-4A09-BE1D-FBA6D082D604}" type="sibTrans" cxnId="{7262CA52-AB31-46AB-8343-125B8A4C2849}">
      <dgm:prSet/>
      <dgm:spPr/>
      <dgm:t>
        <a:bodyPr/>
        <a:lstStyle/>
        <a:p>
          <a:endParaRPr lang="en-ZA" sz="2000">
            <a:latin typeface="Times New Roman" panose="02020603050405020304" pitchFamily="18" charset="0"/>
            <a:cs typeface="Times New Roman" panose="02020603050405020304" pitchFamily="18" charset="0"/>
          </a:endParaRPr>
        </a:p>
      </dgm:t>
    </dgm:pt>
    <dgm:pt modelId="{87287EDA-967B-4C60-98A9-C0B17805F2DD}" type="pres">
      <dgm:prSet presAssocID="{069DAB0F-1D4D-498E-800A-F52BE5E5F54F}" presName="Name0" presStyleCnt="0">
        <dgm:presLayoutVars>
          <dgm:chMax val="7"/>
          <dgm:chPref val="7"/>
          <dgm:dir/>
        </dgm:presLayoutVars>
      </dgm:prSet>
      <dgm:spPr/>
    </dgm:pt>
    <dgm:pt modelId="{F79319DE-B441-4E37-9D86-5B6EFD989ED6}" type="pres">
      <dgm:prSet presAssocID="{069DAB0F-1D4D-498E-800A-F52BE5E5F54F}" presName="Name1" presStyleCnt="0"/>
      <dgm:spPr/>
    </dgm:pt>
    <dgm:pt modelId="{B1F84BCA-BB8F-4574-A7CA-9AA928A2A08F}" type="pres">
      <dgm:prSet presAssocID="{069DAB0F-1D4D-498E-800A-F52BE5E5F54F}" presName="cycle" presStyleCnt="0"/>
      <dgm:spPr/>
    </dgm:pt>
    <dgm:pt modelId="{A8BA2F64-3376-4BE0-B6C4-E7E7DE8AA0E4}" type="pres">
      <dgm:prSet presAssocID="{069DAB0F-1D4D-498E-800A-F52BE5E5F54F}" presName="srcNode" presStyleLbl="node1" presStyleIdx="0" presStyleCnt="6"/>
      <dgm:spPr/>
    </dgm:pt>
    <dgm:pt modelId="{47CE21ED-5D77-4BC2-A5F2-3A9BAA4BF4DD}" type="pres">
      <dgm:prSet presAssocID="{069DAB0F-1D4D-498E-800A-F52BE5E5F54F}" presName="conn" presStyleLbl="parChTrans1D2" presStyleIdx="0" presStyleCnt="1"/>
      <dgm:spPr/>
    </dgm:pt>
    <dgm:pt modelId="{261F4146-59DA-4A09-BC53-FEA2854A84A6}" type="pres">
      <dgm:prSet presAssocID="{069DAB0F-1D4D-498E-800A-F52BE5E5F54F}" presName="extraNode" presStyleLbl="node1" presStyleIdx="0" presStyleCnt="6"/>
      <dgm:spPr/>
    </dgm:pt>
    <dgm:pt modelId="{41E7FAC7-EC56-4321-A727-330EA83A7C84}" type="pres">
      <dgm:prSet presAssocID="{069DAB0F-1D4D-498E-800A-F52BE5E5F54F}" presName="dstNode" presStyleLbl="node1" presStyleIdx="0" presStyleCnt="6"/>
      <dgm:spPr/>
    </dgm:pt>
    <dgm:pt modelId="{404CEEEA-A38A-46A0-A3CA-0CDF94849C51}" type="pres">
      <dgm:prSet presAssocID="{8EAEF69F-5075-4620-980E-461DD29EA26B}" presName="text_1" presStyleLbl="node1" presStyleIdx="0" presStyleCnt="6">
        <dgm:presLayoutVars>
          <dgm:bulletEnabled val="1"/>
        </dgm:presLayoutVars>
      </dgm:prSet>
      <dgm:spPr/>
    </dgm:pt>
    <dgm:pt modelId="{032A0A40-1D5D-42E7-A7C0-277C490BE89A}" type="pres">
      <dgm:prSet presAssocID="{8EAEF69F-5075-4620-980E-461DD29EA26B}" presName="accent_1" presStyleCnt="0"/>
      <dgm:spPr/>
    </dgm:pt>
    <dgm:pt modelId="{B5C0BDDD-131B-47EE-A77C-4CE816391EF2}" type="pres">
      <dgm:prSet presAssocID="{8EAEF69F-5075-4620-980E-461DD29EA26B}" presName="accentRepeatNode" presStyleLbl="solidFgAcc1" presStyleIdx="0" presStyleCnt="6"/>
      <dgm:spPr/>
    </dgm:pt>
    <dgm:pt modelId="{B0C2FE8F-D868-443E-B28A-ADD19780F843}" type="pres">
      <dgm:prSet presAssocID="{11D6408F-13BA-487C-9ACC-4584891343E5}" presName="text_2" presStyleLbl="node1" presStyleIdx="1" presStyleCnt="6">
        <dgm:presLayoutVars>
          <dgm:bulletEnabled val="1"/>
        </dgm:presLayoutVars>
      </dgm:prSet>
      <dgm:spPr/>
    </dgm:pt>
    <dgm:pt modelId="{54BC3024-8A03-4509-BE07-5239B90C0D71}" type="pres">
      <dgm:prSet presAssocID="{11D6408F-13BA-487C-9ACC-4584891343E5}" presName="accent_2" presStyleCnt="0"/>
      <dgm:spPr/>
    </dgm:pt>
    <dgm:pt modelId="{A4591F76-BF42-4CED-ABA0-8668EA942454}" type="pres">
      <dgm:prSet presAssocID="{11D6408F-13BA-487C-9ACC-4584891343E5}" presName="accentRepeatNode" presStyleLbl="solidFgAcc1" presStyleIdx="1" presStyleCnt="6"/>
      <dgm:spPr/>
    </dgm:pt>
    <dgm:pt modelId="{77F43DAD-06DE-4F4D-BE40-BF4644542FD7}" type="pres">
      <dgm:prSet presAssocID="{DB3F281D-2FC7-475C-B7F8-8AC1FBEBEFFC}" presName="text_3" presStyleLbl="node1" presStyleIdx="2" presStyleCnt="6">
        <dgm:presLayoutVars>
          <dgm:bulletEnabled val="1"/>
        </dgm:presLayoutVars>
      </dgm:prSet>
      <dgm:spPr/>
    </dgm:pt>
    <dgm:pt modelId="{1CECC085-C0A5-422D-8246-2D6A3550DA88}" type="pres">
      <dgm:prSet presAssocID="{DB3F281D-2FC7-475C-B7F8-8AC1FBEBEFFC}" presName="accent_3" presStyleCnt="0"/>
      <dgm:spPr/>
    </dgm:pt>
    <dgm:pt modelId="{384A18C7-06BA-4A93-8C5B-684B41EB9C70}" type="pres">
      <dgm:prSet presAssocID="{DB3F281D-2FC7-475C-B7F8-8AC1FBEBEFFC}" presName="accentRepeatNode" presStyleLbl="solidFgAcc1" presStyleIdx="2" presStyleCnt="6"/>
      <dgm:spPr/>
    </dgm:pt>
    <dgm:pt modelId="{9F8D1EA6-94BF-4380-B143-F193AAD98AE7}" type="pres">
      <dgm:prSet presAssocID="{1A143359-7668-406E-829B-0D0C0FFC1927}" presName="text_4" presStyleLbl="node1" presStyleIdx="3" presStyleCnt="6">
        <dgm:presLayoutVars>
          <dgm:bulletEnabled val="1"/>
        </dgm:presLayoutVars>
      </dgm:prSet>
      <dgm:spPr/>
    </dgm:pt>
    <dgm:pt modelId="{6067771C-7204-4B31-BE47-AA12CFB75A19}" type="pres">
      <dgm:prSet presAssocID="{1A143359-7668-406E-829B-0D0C0FFC1927}" presName="accent_4" presStyleCnt="0"/>
      <dgm:spPr/>
    </dgm:pt>
    <dgm:pt modelId="{63A226F0-E938-4D7A-B26B-C5274927CD10}" type="pres">
      <dgm:prSet presAssocID="{1A143359-7668-406E-829B-0D0C0FFC1927}" presName="accentRepeatNode" presStyleLbl="solidFgAcc1" presStyleIdx="3" presStyleCnt="6"/>
      <dgm:spPr/>
    </dgm:pt>
    <dgm:pt modelId="{FB131DB9-F598-4971-BFC2-8FD8E5F81791}" type="pres">
      <dgm:prSet presAssocID="{DCA65B24-C050-4F0D-AF71-7728B2E5A90C}" presName="text_5" presStyleLbl="node1" presStyleIdx="4" presStyleCnt="6">
        <dgm:presLayoutVars>
          <dgm:bulletEnabled val="1"/>
        </dgm:presLayoutVars>
      </dgm:prSet>
      <dgm:spPr/>
    </dgm:pt>
    <dgm:pt modelId="{D39CE146-17FC-4FED-98D8-09194E4DDE6A}" type="pres">
      <dgm:prSet presAssocID="{DCA65B24-C050-4F0D-AF71-7728B2E5A90C}" presName="accent_5" presStyleCnt="0"/>
      <dgm:spPr/>
    </dgm:pt>
    <dgm:pt modelId="{6FDA37F6-E9F9-47A6-A692-472E85A67CB5}" type="pres">
      <dgm:prSet presAssocID="{DCA65B24-C050-4F0D-AF71-7728B2E5A90C}" presName="accentRepeatNode" presStyleLbl="solidFgAcc1" presStyleIdx="4" presStyleCnt="6"/>
      <dgm:spPr/>
    </dgm:pt>
    <dgm:pt modelId="{47DF19A0-C298-408D-BCD2-63508A7BBD19}" type="pres">
      <dgm:prSet presAssocID="{A22B2295-5DFC-4AA2-90C1-DBA323D0BA07}" presName="text_6" presStyleLbl="node1" presStyleIdx="5" presStyleCnt="6">
        <dgm:presLayoutVars>
          <dgm:bulletEnabled val="1"/>
        </dgm:presLayoutVars>
      </dgm:prSet>
      <dgm:spPr/>
    </dgm:pt>
    <dgm:pt modelId="{1CF2A611-2CE3-4830-844C-F575C4AED072}" type="pres">
      <dgm:prSet presAssocID="{A22B2295-5DFC-4AA2-90C1-DBA323D0BA07}" presName="accent_6" presStyleCnt="0"/>
      <dgm:spPr/>
    </dgm:pt>
    <dgm:pt modelId="{7407D6B3-2408-4360-898B-AD590DA53523}" type="pres">
      <dgm:prSet presAssocID="{A22B2295-5DFC-4AA2-90C1-DBA323D0BA07}" presName="accentRepeatNode" presStyleLbl="solidFgAcc1" presStyleIdx="5" presStyleCnt="6"/>
      <dgm:spPr/>
    </dgm:pt>
  </dgm:ptLst>
  <dgm:cxnLst>
    <dgm:cxn modelId="{A0584D05-D06A-48E5-A938-BA84F277022A}" type="presOf" srcId="{11D6408F-13BA-487C-9ACC-4584891343E5}" destId="{B0C2FE8F-D868-443E-B28A-ADD19780F843}" srcOrd="0" destOrd="0" presId="urn:microsoft.com/office/officeart/2008/layout/VerticalCurvedList"/>
    <dgm:cxn modelId="{45E66A32-7EA8-4FF0-BE1B-86269E68646A}" type="presOf" srcId="{069DAB0F-1D4D-498E-800A-F52BE5E5F54F}" destId="{87287EDA-967B-4C60-98A9-C0B17805F2DD}" srcOrd="0" destOrd="0" presId="urn:microsoft.com/office/officeart/2008/layout/VerticalCurvedList"/>
    <dgm:cxn modelId="{F30C364A-A897-459A-B7AD-3C54903B3A1F}" type="presOf" srcId="{A22B2295-5DFC-4AA2-90C1-DBA323D0BA07}" destId="{47DF19A0-C298-408D-BCD2-63508A7BBD19}" srcOrd="0" destOrd="0" presId="urn:microsoft.com/office/officeart/2008/layout/VerticalCurvedList"/>
    <dgm:cxn modelId="{7262CA52-AB31-46AB-8343-125B8A4C2849}" srcId="{069DAB0F-1D4D-498E-800A-F52BE5E5F54F}" destId="{A22B2295-5DFC-4AA2-90C1-DBA323D0BA07}" srcOrd="5" destOrd="0" parTransId="{BD9B00D1-E4BF-4CCC-B476-FFEFD883B8CA}" sibTransId="{B8CC14C7-397E-4A09-BE1D-FBA6D082D604}"/>
    <dgm:cxn modelId="{BC66E77D-A0B3-4774-80AD-D3528C087EC4}" srcId="{069DAB0F-1D4D-498E-800A-F52BE5E5F54F}" destId="{11D6408F-13BA-487C-9ACC-4584891343E5}" srcOrd="1" destOrd="0" parTransId="{9C7688EF-36D0-4F05-B582-8C616F8B9A83}" sibTransId="{D522BBA7-DFA9-416C-A471-E620D1C588D6}"/>
    <dgm:cxn modelId="{9BDD3887-77DC-4605-8F62-516554C538A5}" srcId="{069DAB0F-1D4D-498E-800A-F52BE5E5F54F}" destId="{DB3F281D-2FC7-475C-B7F8-8AC1FBEBEFFC}" srcOrd="2" destOrd="0" parTransId="{DC1440D2-DBD4-4637-814E-51BEE0C6F956}" sibTransId="{FDE93AB7-073C-4433-83BC-B3B9BAE28C07}"/>
    <dgm:cxn modelId="{0851C1AB-C010-40FE-9CB3-A4F81CBE7592}" srcId="{069DAB0F-1D4D-498E-800A-F52BE5E5F54F}" destId="{1A143359-7668-406E-829B-0D0C0FFC1927}" srcOrd="3" destOrd="0" parTransId="{C2A091CA-672F-4A12-AD84-F746159EEA14}" sibTransId="{D1583A01-5E18-47F3-B0DF-A17A64409CF8}"/>
    <dgm:cxn modelId="{1CA3B4B1-8ED7-4426-A480-A1308B410E36}" type="presOf" srcId="{8EAEF69F-5075-4620-980E-461DD29EA26B}" destId="{404CEEEA-A38A-46A0-A3CA-0CDF94849C51}" srcOrd="0" destOrd="0" presId="urn:microsoft.com/office/officeart/2008/layout/VerticalCurvedList"/>
    <dgm:cxn modelId="{13F977B2-9D0B-45B7-A6C1-D650517EBD4F}" type="presOf" srcId="{DB3F281D-2FC7-475C-B7F8-8AC1FBEBEFFC}" destId="{77F43DAD-06DE-4F4D-BE40-BF4644542FD7}" srcOrd="0" destOrd="0" presId="urn:microsoft.com/office/officeart/2008/layout/VerticalCurvedList"/>
    <dgm:cxn modelId="{736C92B8-EC00-4A84-8354-57FBBD641445}" type="presOf" srcId="{B38499DA-DEE1-42F5-8A83-8A0A65193602}" destId="{47CE21ED-5D77-4BC2-A5F2-3A9BAA4BF4DD}" srcOrd="0" destOrd="0" presId="urn:microsoft.com/office/officeart/2008/layout/VerticalCurvedList"/>
    <dgm:cxn modelId="{5624E7D7-A557-47B7-A336-0633D1B27177}" type="presOf" srcId="{DCA65B24-C050-4F0D-AF71-7728B2E5A90C}" destId="{FB131DB9-F598-4971-BFC2-8FD8E5F81791}" srcOrd="0" destOrd="0" presId="urn:microsoft.com/office/officeart/2008/layout/VerticalCurvedList"/>
    <dgm:cxn modelId="{A0BA1ED8-B613-43A9-B357-96405FDCDCFA}" srcId="{069DAB0F-1D4D-498E-800A-F52BE5E5F54F}" destId="{DCA65B24-C050-4F0D-AF71-7728B2E5A90C}" srcOrd="4" destOrd="0" parTransId="{D18D00A6-4304-4FFE-9554-D545FCE76863}" sibTransId="{BA884C53-7267-49A2-A7F5-000639E86E80}"/>
    <dgm:cxn modelId="{C5BD04DF-F4D2-4008-A43F-305CC7E3ABB8}" srcId="{069DAB0F-1D4D-498E-800A-F52BE5E5F54F}" destId="{8EAEF69F-5075-4620-980E-461DD29EA26B}" srcOrd="0" destOrd="0" parTransId="{2AC55595-E439-4FF3-8DA1-08137B3F7E03}" sibTransId="{B38499DA-DEE1-42F5-8A83-8A0A65193602}"/>
    <dgm:cxn modelId="{FD505AFF-4A35-4479-96F4-7C28B1051BB3}" type="presOf" srcId="{1A143359-7668-406E-829B-0D0C0FFC1927}" destId="{9F8D1EA6-94BF-4380-B143-F193AAD98AE7}" srcOrd="0" destOrd="0" presId="urn:microsoft.com/office/officeart/2008/layout/VerticalCurvedList"/>
    <dgm:cxn modelId="{BEE4AC75-4CE9-4617-A4BE-C4BE9F86EB8F}" type="presParOf" srcId="{87287EDA-967B-4C60-98A9-C0B17805F2DD}" destId="{F79319DE-B441-4E37-9D86-5B6EFD989ED6}" srcOrd="0" destOrd="0" presId="urn:microsoft.com/office/officeart/2008/layout/VerticalCurvedList"/>
    <dgm:cxn modelId="{C536467A-6E51-4822-8157-A583A810B9EF}" type="presParOf" srcId="{F79319DE-B441-4E37-9D86-5B6EFD989ED6}" destId="{B1F84BCA-BB8F-4574-A7CA-9AA928A2A08F}" srcOrd="0" destOrd="0" presId="urn:microsoft.com/office/officeart/2008/layout/VerticalCurvedList"/>
    <dgm:cxn modelId="{C498092F-CE91-4003-B669-95D5AC75BB20}" type="presParOf" srcId="{B1F84BCA-BB8F-4574-A7CA-9AA928A2A08F}" destId="{A8BA2F64-3376-4BE0-B6C4-E7E7DE8AA0E4}" srcOrd="0" destOrd="0" presId="urn:microsoft.com/office/officeart/2008/layout/VerticalCurvedList"/>
    <dgm:cxn modelId="{6D98705D-9573-485F-AE2C-2CE29946CFC3}" type="presParOf" srcId="{B1F84BCA-BB8F-4574-A7CA-9AA928A2A08F}" destId="{47CE21ED-5D77-4BC2-A5F2-3A9BAA4BF4DD}" srcOrd="1" destOrd="0" presId="urn:microsoft.com/office/officeart/2008/layout/VerticalCurvedList"/>
    <dgm:cxn modelId="{EAF37036-77C1-4906-BF65-6773A9551676}" type="presParOf" srcId="{B1F84BCA-BB8F-4574-A7CA-9AA928A2A08F}" destId="{261F4146-59DA-4A09-BC53-FEA2854A84A6}" srcOrd="2" destOrd="0" presId="urn:microsoft.com/office/officeart/2008/layout/VerticalCurvedList"/>
    <dgm:cxn modelId="{2C5CBC3D-E371-4C22-91AC-CB215F16F641}" type="presParOf" srcId="{B1F84BCA-BB8F-4574-A7CA-9AA928A2A08F}" destId="{41E7FAC7-EC56-4321-A727-330EA83A7C84}" srcOrd="3" destOrd="0" presId="urn:microsoft.com/office/officeart/2008/layout/VerticalCurvedList"/>
    <dgm:cxn modelId="{D64A9F6B-955B-4523-A42B-B23A3675B76C}" type="presParOf" srcId="{F79319DE-B441-4E37-9D86-5B6EFD989ED6}" destId="{404CEEEA-A38A-46A0-A3CA-0CDF94849C51}" srcOrd="1" destOrd="0" presId="urn:microsoft.com/office/officeart/2008/layout/VerticalCurvedList"/>
    <dgm:cxn modelId="{21B59D04-6D5D-4030-B97E-42498947FE2D}" type="presParOf" srcId="{F79319DE-B441-4E37-9D86-5B6EFD989ED6}" destId="{032A0A40-1D5D-42E7-A7C0-277C490BE89A}" srcOrd="2" destOrd="0" presId="urn:microsoft.com/office/officeart/2008/layout/VerticalCurvedList"/>
    <dgm:cxn modelId="{652CDADD-F564-4BAA-83D7-AB8BC443562C}" type="presParOf" srcId="{032A0A40-1D5D-42E7-A7C0-277C490BE89A}" destId="{B5C0BDDD-131B-47EE-A77C-4CE816391EF2}" srcOrd="0" destOrd="0" presId="urn:microsoft.com/office/officeart/2008/layout/VerticalCurvedList"/>
    <dgm:cxn modelId="{50939D9D-F1F5-4FF4-A22B-31C0E500E2C8}" type="presParOf" srcId="{F79319DE-B441-4E37-9D86-5B6EFD989ED6}" destId="{B0C2FE8F-D868-443E-B28A-ADD19780F843}" srcOrd="3" destOrd="0" presId="urn:microsoft.com/office/officeart/2008/layout/VerticalCurvedList"/>
    <dgm:cxn modelId="{13A8D29F-DAEB-41EC-AF1F-3B0367938EB4}" type="presParOf" srcId="{F79319DE-B441-4E37-9D86-5B6EFD989ED6}" destId="{54BC3024-8A03-4509-BE07-5239B90C0D71}" srcOrd="4" destOrd="0" presId="urn:microsoft.com/office/officeart/2008/layout/VerticalCurvedList"/>
    <dgm:cxn modelId="{AA69D0BA-646E-40C8-A61A-8101D3FBB473}" type="presParOf" srcId="{54BC3024-8A03-4509-BE07-5239B90C0D71}" destId="{A4591F76-BF42-4CED-ABA0-8668EA942454}" srcOrd="0" destOrd="0" presId="urn:microsoft.com/office/officeart/2008/layout/VerticalCurvedList"/>
    <dgm:cxn modelId="{48F20A0C-C68A-456B-96E4-5A13F404D0AE}" type="presParOf" srcId="{F79319DE-B441-4E37-9D86-5B6EFD989ED6}" destId="{77F43DAD-06DE-4F4D-BE40-BF4644542FD7}" srcOrd="5" destOrd="0" presId="urn:microsoft.com/office/officeart/2008/layout/VerticalCurvedList"/>
    <dgm:cxn modelId="{5F365E7F-A939-4012-8C49-00DA26B30C8E}" type="presParOf" srcId="{F79319DE-B441-4E37-9D86-5B6EFD989ED6}" destId="{1CECC085-C0A5-422D-8246-2D6A3550DA88}" srcOrd="6" destOrd="0" presId="urn:microsoft.com/office/officeart/2008/layout/VerticalCurvedList"/>
    <dgm:cxn modelId="{DF5684CE-6EC9-4F44-B963-24FD7C73FEB7}" type="presParOf" srcId="{1CECC085-C0A5-422D-8246-2D6A3550DA88}" destId="{384A18C7-06BA-4A93-8C5B-684B41EB9C70}" srcOrd="0" destOrd="0" presId="urn:microsoft.com/office/officeart/2008/layout/VerticalCurvedList"/>
    <dgm:cxn modelId="{30C64996-05A9-473B-A03C-D483F6E813F9}" type="presParOf" srcId="{F79319DE-B441-4E37-9D86-5B6EFD989ED6}" destId="{9F8D1EA6-94BF-4380-B143-F193AAD98AE7}" srcOrd="7" destOrd="0" presId="urn:microsoft.com/office/officeart/2008/layout/VerticalCurvedList"/>
    <dgm:cxn modelId="{1A8F1854-6BB4-4E35-B3A6-7B2308F773B9}" type="presParOf" srcId="{F79319DE-B441-4E37-9D86-5B6EFD989ED6}" destId="{6067771C-7204-4B31-BE47-AA12CFB75A19}" srcOrd="8" destOrd="0" presId="urn:microsoft.com/office/officeart/2008/layout/VerticalCurvedList"/>
    <dgm:cxn modelId="{6A001147-B0D7-41ED-826E-5FA0780F478E}" type="presParOf" srcId="{6067771C-7204-4B31-BE47-AA12CFB75A19}" destId="{63A226F0-E938-4D7A-B26B-C5274927CD10}" srcOrd="0" destOrd="0" presId="urn:microsoft.com/office/officeart/2008/layout/VerticalCurvedList"/>
    <dgm:cxn modelId="{CE56DB8D-75D7-473F-85D7-014089DE9BF8}" type="presParOf" srcId="{F79319DE-B441-4E37-9D86-5B6EFD989ED6}" destId="{FB131DB9-F598-4971-BFC2-8FD8E5F81791}" srcOrd="9" destOrd="0" presId="urn:microsoft.com/office/officeart/2008/layout/VerticalCurvedList"/>
    <dgm:cxn modelId="{1886998C-833F-410F-877F-7B5B6A51AA1B}" type="presParOf" srcId="{F79319DE-B441-4E37-9D86-5B6EFD989ED6}" destId="{D39CE146-17FC-4FED-98D8-09194E4DDE6A}" srcOrd="10" destOrd="0" presId="urn:microsoft.com/office/officeart/2008/layout/VerticalCurvedList"/>
    <dgm:cxn modelId="{513FBAC4-B29D-46CC-B597-A7E54368A24A}" type="presParOf" srcId="{D39CE146-17FC-4FED-98D8-09194E4DDE6A}" destId="{6FDA37F6-E9F9-47A6-A692-472E85A67CB5}" srcOrd="0" destOrd="0" presId="urn:microsoft.com/office/officeart/2008/layout/VerticalCurvedList"/>
    <dgm:cxn modelId="{FD9DB5BD-C98A-4CBB-A019-A278E0586903}" type="presParOf" srcId="{F79319DE-B441-4E37-9D86-5B6EFD989ED6}" destId="{47DF19A0-C298-408D-BCD2-63508A7BBD19}" srcOrd="11" destOrd="0" presId="urn:microsoft.com/office/officeart/2008/layout/VerticalCurvedList"/>
    <dgm:cxn modelId="{891D5410-5ED9-4B6C-8501-571235DA1571}" type="presParOf" srcId="{F79319DE-B441-4E37-9D86-5B6EFD989ED6}" destId="{1CF2A611-2CE3-4830-844C-F575C4AED072}" srcOrd="12" destOrd="0" presId="urn:microsoft.com/office/officeart/2008/layout/VerticalCurvedList"/>
    <dgm:cxn modelId="{2DCC62C6-4025-4D64-AD39-19A282195EDF}" type="presParOf" srcId="{1CF2A611-2CE3-4830-844C-F575C4AED072}" destId="{7407D6B3-2408-4360-898B-AD590DA5352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EDDAA-3B64-43E5-BB09-D60A57051687}"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ZA"/>
        </a:p>
      </dgm:t>
    </dgm:pt>
    <dgm:pt modelId="{6BE939F6-B4F6-45FA-B3FA-92910694CF08}">
      <dgm:prSet phldrT="[Texte]"/>
      <dgm:spPr/>
      <dgm:t>
        <a:bodyPr/>
        <a:lstStyle/>
        <a:p>
          <a:r>
            <a:rPr lang="fr-FR" noProof="0" dirty="0">
              <a:latin typeface="Times New Roman" panose="02020603050405020304" pitchFamily="18" charset="0"/>
              <a:cs typeface="Times New Roman" panose="02020603050405020304" pitchFamily="18" charset="0"/>
            </a:rPr>
            <a:t>Doctorant</a:t>
          </a:r>
        </a:p>
      </dgm:t>
    </dgm:pt>
    <dgm:pt modelId="{8FEEE90F-C2BC-4A11-95D5-6DD56853AD90}" type="parTrans" cxnId="{8E56A7B8-BD6B-4E82-B3C5-F54EF1BE4C83}">
      <dgm:prSet/>
      <dgm:spPr/>
      <dgm:t>
        <a:bodyPr/>
        <a:lstStyle/>
        <a:p>
          <a:endParaRPr lang="fr-FR" noProof="0" dirty="0">
            <a:latin typeface="Times New Roman" panose="02020603050405020304" pitchFamily="18" charset="0"/>
            <a:cs typeface="Times New Roman" panose="02020603050405020304" pitchFamily="18" charset="0"/>
          </a:endParaRPr>
        </a:p>
      </dgm:t>
    </dgm:pt>
    <dgm:pt modelId="{40354215-777C-4559-9535-5F579D49544D}" type="sibTrans" cxnId="{8E56A7B8-BD6B-4E82-B3C5-F54EF1BE4C83}">
      <dgm:prSet/>
      <dgm:spPr/>
      <dgm:t>
        <a:bodyPr/>
        <a:lstStyle/>
        <a:p>
          <a:endParaRPr lang="fr-FR" noProof="0" dirty="0">
            <a:latin typeface="Times New Roman" panose="02020603050405020304" pitchFamily="18" charset="0"/>
            <a:cs typeface="Times New Roman" panose="02020603050405020304" pitchFamily="18" charset="0"/>
          </a:endParaRPr>
        </a:p>
      </dgm:t>
    </dgm:pt>
    <dgm:pt modelId="{81698785-BD39-4DFF-A6CA-E2E927D131CB}">
      <dgm:prSet phldrT="[Texte]"/>
      <dgm:spPr/>
      <dgm:t>
        <a:bodyPr/>
        <a:lstStyle/>
        <a:p>
          <a:r>
            <a:rPr lang="fr-FR" noProof="0" dirty="0">
              <a:latin typeface="Times New Roman" panose="02020603050405020304" pitchFamily="18" charset="0"/>
              <a:cs typeface="Times New Roman" panose="02020603050405020304" pitchFamily="18" charset="0"/>
            </a:rPr>
            <a:t>APF France Handicap</a:t>
          </a:r>
        </a:p>
      </dgm:t>
    </dgm:pt>
    <dgm:pt modelId="{F398D105-FE4C-4912-B117-8729DBF414EE}" type="parTrans" cxnId="{BD4C2A89-8118-455A-AE92-7365C4210FBF}">
      <dgm:prSet/>
      <dgm:spPr/>
      <dgm:t>
        <a:bodyPr/>
        <a:lstStyle/>
        <a:p>
          <a:endParaRPr lang="fr-FR" noProof="0" dirty="0">
            <a:latin typeface="Times New Roman" panose="02020603050405020304" pitchFamily="18" charset="0"/>
            <a:cs typeface="Times New Roman" panose="02020603050405020304" pitchFamily="18" charset="0"/>
          </a:endParaRPr>
        </a:p>
      </dgm:t>
    </dgm:pt>
    <dgm:pt modelId="{E483BB59-1B00-4128-AD8B-930C2A04F803}" type="sibTrans" cxnId="{BD4C2A89-8118-455A-AE92-7365C4210FBF}">
      <dgm:prSet/>
      <dgm:spPr/>
      <dgm:t>
        <a:bodyPr/>
        <a:lstStyle/>
        <a:p>
          <a:endParaRPr lang="fr-FR" noProof="0" dirty="0">
            <a:latin typeface="Times New Roman" panose="02020603050405020304" pitchFamily="18" charset="0"/>
            <a:cs typeface="Times New Roman" panose="02020603050405020304" pitchFamily="18" charset="0"/>
          </a:endParaRPr>
        </a:p>
      </dgm:t>
    </dgm:pt>
    <dgm:pt modelId="{D495C19E-2D99-404E-9256-FA9CA1B458DD}">
      <dgm:prSet phldrT="[Texte]"/>
      <dgm:spPr/>
      <dgm:t>
        <a:bodyPr/>
        <a:lstStyle/>
        <a:p>
          <a:r>
            <a:rPr lang="fr-FR" noProof="0" dirty="0">
              <a:latin typeface="Times New Roman" panose="02020603050405020304" pitchFamily="18" charset="0"/>
              <a:cs typeface="Times New Roman" panose="02020603050405020304" pitchFamily="18" charset="0"/>
            </a:rPr>
            <a:t>Laboratoire</a:t>
          </a:r>
        </a:p>
      </dgm:t>
    </dgm:pt>
    <dgm:pt modelId="{1C5396AB-AAB4-49BE-9242-97BE749F7F7F}" type="parTrans" cxnId="{87ACFFE9-AAB4-4F74-A201-45D5D6130F9C}">
      <dgm:prSet/>
      <dgm:spPr/>
      <dgm:t>
        <a:bodyPr/>
        <a:lstStyle/>
        <a:p>
          <a:endParaRPr lang="fr-FR" noProof="0" dirty="0">
            <a:latin typeface="Times New Roman" panose="02020603050405020304" pitchFamily="18" charset="0"/>
            <a:cs typeface="Times New Roman" panose="02020603050405020304" pitchFamily="18" charset="0"/>
          </a:endParaRPr>
        </a:p>
      </dgm:t>
    </dgm:pt>
    <dgm:pt modelId="{84C08318-7800-4A75-9297-FDDD802CE598}" type="sibTrans" cxnId="{87ACFFE9-AAB4-4F74-A201-45D5D6130F9C}">
      <dgm:prSet/>
      <dgm:spPr/>
      <dgm:t>
        <a:bodyPr/>
        <a:lstStyle/>
        <a:p>
          <a:endParaRPr lang="fr-FR" noProof="0" dirty="0">
            <a:latin typeface="Times New Roman" panose="02020603050405020304" pitchFamily="18" charset="0"/>
            <a:cs typeface="Times New Roman" panose="02020603050405020304" pitchFamily="18" charset="0"/>
          </a:endParaRPr>
        </a:p>
      </dgm:t>
    </dgm:pt>
    <dgm:pt modelId="{4AC83F8F-364E-4C65-9814-899C38D75DF3}">
      <dgm:prSet phldrT="[Texte]"/>
      <dgm:spPr/>
      <dgm:t>
        <a:bodyPr/>
        <a:lstStyle/>
        <a:p>
          <a:r>
            <a:rPr lang="fr-FR" noProof="0" dirty="0">
              <a:latin typeface="Times New Roman" panose="02020603050405020304" pitchFamily="18" charset="0"/>
              <a:cs typeface="Times New Roman" panose="02020603050405020304" pitchFamily="18" charset="0"/>
            </a:rPr>
            <a:t>REIACTIS</a:t>
          </a:r>
        </a:p>
      </dgm:t>
    </dgm:pt>
    <dgm:pt modelId="{1BF46549-B58C-482A-BA32-42FBD3D325D4}" type="parTrans" cxnId="{5D8D95F7-B8C0-4971-AD74-A2923C8A12AE}">
      <dgm:prSet/>
      <dgm:spPr/>
      <dgm:t>
        <a:bodyPr/>
        <a:lstStyle/>
        <a:p>
          <a:endParaRPr lang="fr-FR" noProof="0" dirty="0">
            <a:latin typeface="Times New Roman" panose="02020603050405020304" pitchFamily="18" charset="0"/>
            <a:cs typeface="Times New Roman" panose="02020603050405020304" pitchFamily="18" charset="0"/>
          </a:endParaRPr>
        </a:p>
      </dgm:t>
    </dgm:pt>
    <dgm:pt modelId="{A7CDB11B-0D90-4301-A0B7-7D8FC483E8F1}" type="sibTrans" cxnId="{5D8D95F7-B8C0-4971-AD74-A2923C8A12AE}">
      <dgm:prSet/>
      <dgm:spPr/>
      <dgm:t>
        <a:bodyPr/>
        <a:lstStyle/>
        <a:p>
          <a:endParaRPr lang="fr-FR" noProof="0" dirty="0">
            <a:latin typeface="Times New Roman" panose="02020603050405020304" pitchFamily="18" charset="0"/>
            <a:cs typeface="Times New Roman" panose="02020603050405020304" pitchFamily="18" charset="0"/>
          </a:endParaRPr>
        </a:p>
      </dgm:t>
    </dgm:pt>
    <dgm:pt modelId="{CCDAA783-79C2-4935-AAD2-776A95F273AD}">
      <dgm:prSet phldrT="[Texte]"/>
      <dgm:spPr/>
      <dgm:t>
        <a:bodyPr/>
        <a:lstStyle/>
        <a:p>
          <a:r>
            <a:rPr lang="fr-FR" noProof="0" dirty="0">
              <a:latin typeface="Times New Roman" panose="02020603050405020304" pitchFamily="18" charset="0"/>
              <a:cs typeface="Times New Roman" panose="02020603050405020304" pitchFamily="18" charset="0"/>
            </a:rPr>
            <a:t>ANRT</a:t>
          </a:r>
        </a:p>
      </dgm:t>
    </dgm:pt>
    <dgm:pt modelId="{DE46C8E5-0C81-4AAD-950A-372872E5973D}" type="parTrans" cxnId="{39A3D62C-F4C3-4FAB-AC5E-E6FBF368CA7C}">
      <dgm:prSet/>
      <dgm:spPr/>
      <dgm:t>
        <a:bodyPr/>
        <a:lstStyle/>
        <a:p>
          <a:endParaRPr lang="fr-FR" noProof="0" dirty="0">
            <a:latin typeface="Times New Roman" panose="02020603050405020304" pitchFamily="18" charset="0"/>
            <a:cs typeface="Times New Roman" panose="02020603050405020304" pitchFamily="18" charset="0"/>
          </a:endParaRPr>
        </a:p>
      </dgm:t>
    </dgm:pt>
    <dgm:pt modelId="{1E103D3C-BD1E-4BF7-9CC3-71504EF5ED2F}" type="sibTrans" cxnId="{39A3D62C-F4C3-4FAB-AC5E-E6FBF368CA7C}">
      <dgm:prSet/>
      <dgm:spPr/>
      <dgm:t>
        <a:bodyPr/>
        <a:lstStyle/>
        <a:p>
          <a:endParaRPr lang="fr-FR" noProof="0" dirty="0">
            <a:latin typeface="Times New Roman" panose="02020603050405020304" pitchFamily="18" charset="0"/>
            <a:cs typeface="Times New Roman" panose="02020603050405020304" pitchFamily="18" charset="0"/>
          </a:endParaRPr>
        </a:p>
      </dgm:t>
    </dgm:pt>
    <dgm:pt modelId="{D27971E8-6138-4C61-AB53-5D95AD2550B5}" type="pres">
      <dgm:prSet presAssocID="{31EEDDAA-3B64-43E5-BB09-D60A57051687}" presName="cycle" presStyleCnt="0">
        <dgm:presLayoutVars>
          <dgm:chMax val="1"/>
          <dgm:dir/>
          <dgm:animLvl val="ctr"/>
          <dgm:resizeHandles val="exact"/>
        </dgm:presLayoutVars>
      </dgm:prSet>
      <dgm:spPr/>
    </dgm:pt>
    <dgm:pt modelId="{2A679621-470B-4934-A8D7-8011281C093A}" type="pres">
      <dgm:prSet presAssocID="{6BE939F6-B4F6-45FA-B3FA-92910694CF08}" presName="centerShape" presStyleLbl="node0" presStyleIdx="0" presStyleCnt="1"/>
      <dgm:spPr/>
    </dgm:pt>
    <dgm:pt modelId="{76F791F8-20D8-4C11-8070-544E5D1A1529}" type="pres">
      <dgm:prSet presAssocID="{F398D105-FE4C-4912-B117-8729DBF414EE}" presName="Name9" presStyleLbl="parChTrans1D2" presStyleIdx="0" presStyleCnt="4"/>
      <dgm:spPr/>
    </dgm:pt>
    <dgm:pt modelId="{22442847-2DA9-47A9-8918-3B243ED4A4FB}" type="pres">
      <dgm:prSet presAssocID="{F398D105-FE4C-4912-B117-8729DBF414EE}" presName="connTx" presStyleLbl="parChTrans1D2" presStyleIdx="0" presStyleCnt="4"/>
      <dgm:spPr/>
    </dgm:pt>
    <dgm:pt modelId="{B9A2CE8F-37C1-4FA7-BE65-375A7A62B2C2}" type="pres">
      <dgm:prSet presAssocID="{81698785-BD39-4DFF-A6CA-E2E927D131CB}" presName="node" presStyleLbl="node1" presStyleIdx="0" presStyleCnt="4">
        <dgm:presLayoutVars>
          <dgm:bulletEnabled val="1"/>
        </dgm:presLayoutVars>
      </dgm:prSet>
      <dgm:spPr/>
    </dgm:pt>
    <dgm:pt modelId="{F18F4696-05E0-488C-A3C5-B7204D1A4A79}" type="pres">
      <dgm:prSet presAssocID="{1C5396AB-AAB4-49BE-9242-97BE749F7F7F}" presName="Name9" presStyleLbl="parChTrans1D2" presStyleIdx="1" presStyleCnt="4"/>
      <dgm:spPr/>
    </dgm:pt>
    <dgm:pt modelId="{5A71143B-24A5-4534-B48D-26E3E342D9D1}" type="pres">
      <dgm:prSet presAssocID="{1C5396AB-AAB4-49BE-9242-97BE749F7F7F}" presName="connTx" presStyleLbl="parChTrans1D2" presStyleIdx="1" presStyleCnt="4"/>
      <dgm:spPr/>
    </dgm:pt>
    <dgm:pt modelId="{D88B08AA-8772-4097-939B-10B6CE1C0232}" type="pres">
      <dgm:prSet presAssocID="{D495C19E-2D99-404E-9256-FA9CA1B458DD}" presName="node" presStyleLbl="node1" presStyleIdx="1" presStyleCnt="4">
        <dgm:presLayoutVars>
          <dgm:bulletEnabled val="1"/>
        </dgm:presLayoutVars>
      </dgm:prSet>
      <dgm:spPr/>
    </dgm:pt>
    <dgm:pt modelId="{8B8FBA7C-2E05-4720-99A3-5C73D7B687C2}" type="pres">
      <dgm:prSet presAssocID="{1BF46549-B58C-482A-BA32-42FBD3D325D4}" presName="Name9" presStyleLbl="parChTrans1D2" presStyleIdx="2" presStyleCnt="4"/>
      <dgm:spPr/>
    </dgm:pt>
    <dgm:pt modelId="{FA144383-BDC5-4A5D-8B74-08D2A865B61D}" type="pres">
      <dgm:prSet presAssocID="{1BF46549-B58C-482A-BA32-42FBD3D325D4}" presName="connTx" presStyleLbl="parChTrans1D2" presStyleIdx="2" presStyleCnt="4"/>
      <dgm:spPr/>
    </dgm:pt>
    <dgm:pt modelId="{DE2EA8AA-DBC8-460E-9EFE-DA2F7E8239CF}" type="pres">
      <dgm:prSet presAssocID="{4AC83F8F-364E-4C65-9814-899C38D75DF3}" presName="node" presStyleLbl="node1" presStyleIdx="2" presStyleCnt="4">
        <dgm:presLayoutVars>
          <dgm:bulletEnabled val="1"/>
        </dgm:presLayoutVars>
      </dgm:prSet>
      <dgm:spPr/>
    </dgm:pt>
    <dgm:pt modelId="{7F0CA15E-470D-4CD0-9F31-E5711CEDF229}" type="pres">
      <dgm:prSet presAssocID="{DE46C8E5-0C81-4AAD-950A-372872E5973D}" presName="Name9" presStyleLbl="parChTrans1D2" presStyleIdx="3" presStyleCnt="4"/>
      <dgm:spPr/>
    </dgm:pt>
    <dgm:pt modelId="{899E5039-153D-499A-8C13-ED495EBB78D8}" type="pres">
      <dgm:prSet presAssocID="{DE46C8E5-0C81-4AAD-950A-372872E5973D}" presName="connTx" presStyleLbl="parChTrans1D2" presStyleIdx="3" presStyleCnt="4"/>
      <dgm:spPr/>
    </dgm:pt>
    <dgm:pt modelId="{A6F06A6D-B8A1-4DA5-BB4A-17CCC4C91601}" type="pres">
      <dgm:prSet presAssocID="{CCDAA783-79C2-4935-AAD2-776A95F273AD}" presName="node" presStyleLbl="node1" presStyleIdx="3" presStyleCnt="4">
        <dgm:presLayoutVars>
          <dgm:bulletEnabled val="1"/>
        </dgm:presLayoutVars>
      </dgm:prSet>
      <dgm:spPr/>
    </dgm:pt>
  </dgm:ptLst>
  <dgm:cxnLst>
    <dgm:cxn modelId="{3FF72617-4363-44C4-8028-EB789AEE73E8}" type="presOf" srcId="{1BF46549-B58C-482A-BA32-42FBD3D325D4}" destId="{FA144383-BDC5-4A5D-8B74-08D2A865B61D}" srcOrd="1" destOrd="0" presId="urn:microsoft.com/office/officeart/2005/8/layout/radial1"/>
    <dgm:cxn modelId="{39A3D62C-F4C3-4FAB-AC5E-E6FBF368CA7C}" srcId="{6BE939F6-B4F6-45FA-B3FA-92910694CF08}" destId="{CCDAA783-79C2-4935-AAD2-776A95F273AD}" srcOrd="3" destOrd="0" parTransId="{DE46C8E5-0C81-4AAD-950A-372872E5973D}" sibTransId="{1E103D3C-BD1E-4BF7-9CC3-71504EF5ED2F}"/>
    <dgm:cxn modelId="{EE309138-5AEF-487C-B0EA-2E0EF4E9235D}" type="presOf" srcId="{31EEDDAA-3B64-43E5-BB09-D60A57051687}" destId="{D27971E8-6138-4C61-AB53-5D95AD2550B5}" srcOrd="0" destOrd="0" presId="urn:microsoft.com/office/officeart/2005/8/layout/radial1"/>
    <dgm:cxn modelId="{9942803C-5E14-4FFA-81EE-6F377371DE56}" type="presOf" srcId="{F398D105-FE4C-4912-B117-8729DBF414EE}" destId="{76F791F8-20D8-4C11-8070-544E5D1A1529}" srcOrd="0" destOrd="0" presId="urn:microsoft.com/office/officeart/2005/8/layout/radial1"/>
    <dgm:cxn modelId="{608ECE6B-C441-46CB-A14C-37435296470A}" type="presOf" srcId="{1BF46549-B58C-482A-BA32-42FBD3D325D4}" destId="{8B8FBA7C-2E05-4720-99A3-5C73D7B687C2}" srcOrd="0" destOrd="0" presId="urn:microsoft.com/office/officeart/2005/8/layout/radial1"/>
    <dgm:cxn modelId="{14C5D64E-FFDD-4A11-A1ED-3F23F7C3B87B}" type="presOf" srcId="{F398D105-FE4C-4912-B117-8729DBF414EE}" destId="{22442847-2DA9-47A9-8918-3B243ED4A4FB}" srcOrd="1" destOrd="0" presId="urn:microsoft.com/office/officeart/2005/8/layout/radial1"/>
    <dgm:cxn modelId="{6EC70271-9059-4528-A328-2782BF28CE82}" type="presOf" srcId="{1C5396AB-AAB4-49BE-9242-97BE749F7F7F}" destId="{5A71143B-24A5-4534-B48D-26E3E342D9D1}" srcOrd="1" destOrd="0" presId="urn:microsoft.com/office/officeart/2005/8/layout/radial1"/>
    <dgm:cxn modelId="{C1F5695A-4EE0-4C27-AA01-42DB1B378CCD}" type="presOf" srcId="{CCDAA783-79C2-4935-AAD2-776A95F273AD}" destId="{A6F06A6D-B8A1-4DA5-BB4A-17CCC4C91601}" srcOrd="0" destOrd="0" presId="urn:microsoft.com/office/officeart/2005/8/layout/radial1"/>
    <dgm:cxn modelId="{A2665D88-20FB-451C-AC53-2103F12C1898}" type="presOf" srcId="{DE46C8E5-0C81-4AAD-950A-372872E5973D}" destId="{7F0CA15E-470D-4CD0-9F31-E5711CEDF229}" srcOrd="0" destOrd="0" presId="urn:microsoft.com/office/officeart/2005/8/layout/radial1"/>
    <dgm:cxn modelId="{BD4C2A89-8118-455A-AE92-7365C4210FBF}" srcId="{6BE939F6-B4F6-45FA-B3FA-92910694CF08}" destId="{81698785-BD39-4DFF-A6CA-E2E927D131CB}" srcOrd="0" destOrd="0" parTransId="{F398D105-FE4C-4912-B117-8729DBF414EE}" sibTransId="{E483BB59-1B00-4128-AD8B-930C2A04F803}"/>
    <dgm:cxn modelId="{EA1EDC8E-7C1A-4B49-8785-A7942CFFDB6C}" type="presOf" srcId="{1C5396AB-AAB4-49BE-9242-97BE749F7F7F}" destId="{F18F4696-05E0-488C-A3C5-B7204D1A4A79}" srcOrd="0" destOrd="0" presId="urn:microsoft.com/office/officeart/2005/8/layout/radial1"/>
    <dgm:cxn modelId="{8CF030AA-9292-44C0-AE45-F6B0F8E8D84F}" type="presOf" srcId="{DE46C8E5-0C81-4AAD-950A-372872E5973D}" destId="{899E5039-153D-499A-8C13-ED495EBB78D8}" srcOrd="1" destOrd="0" presId="urn:microsoft.com/office/officeart/2005/8/layout/radial1"/>
    <dgm:cxn modelId="{8E56A7B8-BD6B-4E82-B3C5-F54EF1BE4C83}" srcId="{31EEDDAA-3B64-43E5-BB09-D60A57051687}" destId="{6BE939F6-B4F6-45FA-B3FA-92910694CF08}" srcOrd="0" destOrd="0" parTransId="{8FEEE90F-C2BC-4A11-95D5-6DD56853AD90}" sibTransId="{40354215-777C-4559-9535-5F579D49544D}"/>
    <dgm:cxn modelId="{CFEB8CCF-09BB-4498-A654-66637F2A7CFD}" type="presOf" srcId="{D495C19E-2D99-404E-9256-FA9CA1B458DD}" destId="{D88B08AA-8772-4097-939B-10B6CE1C0232}" srcOrd="0" destOrd="0" presId="urn:microsoft.com/office/officeart/2005/8/layout/radial1"/>
    <dgm:cxn modelId="{2591A6DF-0AD0-4CBD-8D1D-A52EDE8C06CC}" type="presOf" srcId="{81698785-BD39-4DFF-A6CA-E2E927D131CB}" destId="{B9A2CE8F-37C1-4FA7-BE65-375A7A62B2C2}" srcOrd="0" destOrd="0" presId="urn:microsoft.com/office/officeart/2005/8/layout/radial1"/>
    <dgm:cxn modelId="{87ACFFE9-AAB4-4F74-A201-45D5D6130F9C}" srcId="{6BE939F6-B4F6-45FA-B3FA-92910694CF08}" destId="{D495C19E-2D99-404E-9256-FA9CA1B458DD}" srcOrd="1" destOrd="0" parTransId="{1C5396AB-AAB4-49BE-9242-97BE749F7F7F}" sibTransId="{84C08318-7800-4A75-9297-FDDD802CE598}"/>
    <dgm:cxn modelId="{74C224F1-AB21-4CB6-9312-23660F99466E}" type="presOf" srcId="{4AC83F8F-364E-4C65-9814-899C38D75DF3}" destId="{DE2EA8AA-DBC8-460E-9EFE-DA2F7E8239CF}" srcOrd="0" destOrd="0" presId="urn:microsoft.com/office/officeart/2005/8/layout/radial1"/>
    <dgm:cxn modelId="{DE99EAF6-7C81-4AAA-8416-9DDEF4EEC2C5}" type="presOf" srcId="{6BE939F6-B4F6-45FA-B3FA-92910694CF08}" destId="{2A679621-470B-4934-A8D7-8011281C093A}" srcOrd="0" destOrd="0" presId="urn:microsoft.com/office/officeart/2005/8/layout/radial1"/>
    <dgm:cxn modelId="{5D8D95F7-B8C0-4971-AD74-A2923C8A12AE}" srcId="{6BE939F6-B4F6-45FA-B3FA-92910694CF08}" destId="{4AC83F8F-364E-4C65-9814-899C38D75DF3}" srcOrd="2" destOrd="0" parTransId="{1BF46549-B58C-482A-BA32-42FBD3D325D4}" sibTransId="{A7CDB11B-0D90-4301-A0B7-7D8FC483E8F1}"/>
    <dgm:cxn modelId="{4908801E-DBDB-43EE-9D86-46703E23B836}" type="presParOf" srcId="{D27971E8-6138-4C61-AB53-5D95AD2550B5}" destId="{2A679621-470B-4934-A8D7-8011281C093A}" srcOrd="0" destOrd="0" presId="urn:microsoft.com/office/officeart/2005/8/layout/radial1"/>
    <dgm:cxn modelId="{1614F0D1-C23C-410F-9D79-E3BAF2F4830E}" type="presParOf" srcId="{D27971E8-6138-4C61-AB53-5D95AD2550B5}" destId="{76F791F8-20D8-4C11-8070-544E5D1A1529}" srcOrd="1" destOrd="0" presId="urn:microsoft.com/office/officeart/2005/8/layout/radial1"/>
    <dgm:cxn modelId="{20541456-4CF1-4BA1-A2B3-AFF82EE5C6B0}" type="presParOf" srcId="{76F791F8-20D8-4C11-8070-544E5D1A1529}" destId="{22442847-2DA9-47A9-8918-3B243ED4A4FB}" srcOrd="0" destOrd="0" presId="urn:microsoft.com/office/officeart/2005/8/layout/radial1"/>
    <dgm:cxn modelId="{A186EEB9-A282-40BE-948F-D4BD6EF64AA5}" type="presParOf" srcId="{D27971E8-6138-4C61-AB53-5D95AD2550B5}" destId="{B9A2CE8F-37C1-4FA7-BE65-375A7A62B2C2}" srcOrd="2" destOrd="0" presId="urn:microsoft.com/office/officeart/2005/8/layout/radial1"/>
    <dgm:cxn modelId="{B9C2517E-9E66-409C-874A-882575D098C7}" type="presParOf" srcId="{D27971E8-6138-4C61-AB53-5D95AD2550B5}" destId="{F18F4696-05E0-488C-A3C5-B7204D1A4A79}" srcOrd="3" destOrd="0" presId="urn:microsoft.com/office/officeart/2005/8/layout/radial1"/>
    <dgm:cxn modelId="{97A63088-F478-413A-810A-E736AF3C6E2F}" type="presParOf" srcId="{F18F4696-05E0-488C-A3C5-B7204D1A4A79}" destId="{5A71143B-24A5-4534-B48D-26E3E342D9D1}" srcOrd="0" destOrd="0" presId="urn:microsoft.com/office/officeart/2005/8/layout/radial1"/>
    <dgm:cxn modelId="{88882DAE-1FA6-48F8-8F2E-DEFA8DA253DB}" type="presParOf" srcId="{D27971E8-6138-4C61-AB53-5D95AD2550B5}" destId="{D88B08AA-8772-4097-939B-10B6CE1C0232}" srcOrd="4" destOrd="0" presId="urn:microsoft.com/office/officeart/2005/8/layout/radial1"/>
    <dgm:cxn modelId="{7F8DF0D4-0F34-4260-8062-3F31C6640800}" type="presParOf" srcId="{D27971E8-6138-4C61-AB53-5D95AD2550B5}" destId="{8B8FBA7C-2E05-4720-99A3-5C73D7B687C2}" srcOrd="5" destOrd="0" presId="urn:microsoft.com/office/officeart/2005/8/layout/radial1"/>
    <dgm:cxn modelId="{D7E27DA3-864E-4D6A-B766-D4C8BDE3163F}" type="presParOf" srcId="{8B8FBA7C-2E05-4720-99A3-5C73D7B687C2}" destId="{FA144383-BDC5-4A5D-8B74-08D2A865B61D}" srcOrd="0" destOrd="0" presId="urn:microsoft.com/office/officeart/2005/8/layout/radial1"/>
    <dgm:cxn modelId="{C8CAB7E2-4DBA-48BF-92E4-596DC7935D71}" type="presParOf" srcId="{D27971E8-6138-4C61-AB53-5D95AD2550B5}" destId="{DE2EA8AA-DBC8-460E-9EFE-DA2F7E8239CF}" srcOrd="6" destOrd="0" presId="urn:microsoft.com/office/officeart/2005/8/layout/radial1"/>
    <dgm:cxn modelId="{C52782DE-AD58-4F4F-A78C-B7B443496A87}" type="presParOf" srcId="{D27971E8-6138-4C61-AB53-5D95AD2550B5}" destId="{7F0CA15E-470D-4CD0-9F31-E5711CEDF229}" srcOrd="7" destOrd="0" presId="urn:microsoft.com/office/officeart/2005/8/layout/radial1"/>
    <dgm:cxn modelId="{84E901D8-C570-4E73-82B8-E10B3569ADA6}" type="presParOf" srcId="{7F0CA15E-470D-4CD0-9F31-E5711CEDF229}" destId="{899E5039-153D-499A-8C13-ED495EBB78D8}" srcOrd="0" destOrd="0" presId="urn:microsoft.com/office/officeart/2005/8/layout/radial1"/>
    <dgm:cxn modelId="{40BE8131-2DB2-4E98-8557-804190681F94}" type="presParOf" srcId="{D27971E8-6138-4C61-AB53-5D95AD2550B5}" destId="{A6F06A6D-B8A1-4DA5-BB4A-17CCC4C91601}"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E21ED-5D77-4BC2-A5F2-3A9BAA4BF4DD}">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CEEEA-A38A-46A0-A3CA-0CDF94849C51}">
      <dsp:nvSpPr>
        <dsp:cNvPr id="0" name=""/>
        <dsp:cNvSpPr/>
      </dsp:nvSpPr>
      <dsp:spPr>
        <a:xfrm>
          <a:off x="434398" y="285347"/>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noProof="0" dirty="0">
              <a:latin typeface="Times New Roman" panose="02020603050405020304" pitchFamily="18" charset="0"/>
              <a:cs typeface="Times New Roman" panose="02020603050405020304" pitchFamily="18" charset="0"/>
            </a:rPr>
            <a:t>Présentation de la recherche</a:t>
          </a:r>
        </a:p>
      </dsp:txBody>
      <dsp:txXfrm>
        <a:off x="434398" y="285347"/>
        <a:ext cx="7617019" cy="570477"/>
      </dsp:txXfrm>
    </dsp:sp>
    <dsp:sp modelId="{B5C0BDDD-131B-47EE-A77C-4CE816391EF2}">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C2FE8F-D868-443E-B28A-ADD19780F843}">
      <dsp:nvSpPr>
        <dsp:cNvPr id="0" name=""/>
        <dsp:cNvSpPr/>
      </dsp:nvSpPr>
      <dsp:spPr>
        <a:xfrm>
          <a:off x="903654" y="1140954"/>
          <a:ext cx="7147763" cy="5704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noProof="0" dirty="0">
              <a:latin typeface="Times New Roman" panose="02020603050405020304" pitchFamily="18" charset="0"/>
              <a:cs typeface="Times New Roman" panose="02020603050405020304" pitchFamily="18" charset="0"/>
            </a:rPr>
            <a:t>Espace de participation dans les champs du handicap et du vieillissement</a:t>
          </a:r>
        </a:p>
      </dsp:txBody>
      <dsp:txXfrm>
        <a:off x="903654" y="1140954"/>
        <a:ext cx="7147763" cy="570477"/>
      </dsp:txXfrm>
    </dsp:sp>
    <dsp:sp modelId="{A4591F76-BF42-4CED-ABA0-8668EA942454}">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43DAD-06DE-4F4D-BE40-BF4644542FD7}">
      <dsp:nvSpPr>
        <dsp:cNvPr id="0" name=""/>
        <dsp:cNvSpPr/>
      </dsp:nvSpPr>
      <dsp:spPr>
        <a:xfrm>
          <a:off x="1118233" y="1996562"/>
          <a:ext cx="6933183" cy="5704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noProof="0" dirty="0">
              <a:latin typeface="Times New Roman" panose="02020603050405020304" pitchFamily="18" charset="0"/>
              <a:cs typeface="Times New Roman" panose="02020603050405020304" pitchFamily="18" charset="0"/>
            </a:rPr>
            <a:t>Pour une difficile articulation des échelles de participation</a:t>
          </a:r>
        </a:p>
      </dsp:txBody>
      <dsp:txXfrm>
        <a:off x="1118233" y="1996562"/>
        <a:ext cx="6933183" cy="570477"/>
      </dsp:txXfrm>
    </dsp:sp>
    <dsp:sp modelId="{384A18C7-06BA-4A93-8C5B-684B41EB9C70}">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8D1EA6-94BF-4380-B143-F193AAD98AE7}">
      <dsp:nvSpPr>
        <dsp:cNvPr id="0" name=""/>
        <dsp:cNvSpPr/>
      </dsp:nvSpPr>
      <dsp:spPr>
        <a:xfrm>
          <a:off x="1118233" y="2851627"/>
          <a:ext cx="6933183" cy="5704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noProof="0" dirty="0">
              <a:latin typeface="Times New Roman" panose="02020603050405020304" pitchFamily="18" charset="0"/>
              <a:cs typeface="Times New Roman" panose="02020603050405020304" pitchFamily="18" charset="0"/>
            </a:rPr>
            <a:t>Des rapports pluriels à la participation</a:t>
          </a:r>
        </a:p>
      </dsp:txBody>
      <dsp:txXfrm>
        <a:off x="1118233" y="2851627"/>
        <a:ext cx="6933183" cy="570477"/>
      </dsp:txXfrm>
    </dsp:sp>
    <dsp:sp modelId="{63A226F0-E938-4D7A-B26B-C5274927CD10}">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131DB9-F598-4971-BFC2-8FD8E5F81791}">
      <dsp:nvSpPr>
        <dsp:cNvPr id="0" name=""/>
        <dsp:cNvSpPr/>
      </dsp:nvSpPr>
      <dsp:spPr>
        <a:xfrm>
          <a:off x="903654" y="3707235"/>
          <a:ext cx="7147763" cy="5704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noProof="0" dirty="0">
              <a:latin typeface="Times New Roman" panose="02020603050405020304" pitchFamily="18" charset="0"/>
              <a:cs typeface="Times New Roman" panose="02020603050405020304" pitchFamily="18" charset="0"/>
            </a:rPr>
            <a:t>Enjeux de représentativité</a:t>
          </a:r>
        </a:p>
      </dsp:txBody>
      <dsp:txXfrm>
        <a:off x="903654" y="3707235"/>
        <a:ext cx="7147763" cy="570477"/>
      </dsp:txXfrm>
    </dsp:sp>
    <dsp:sp modelId="{6FDA37F6-E9F9-47A6-A692-472E85A67CB5}">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DF19A0-C298-408D-BCD2-63508A7BBD19}">
      <dsp:nvSpPr>
        <dsp:cNvPr id="0" name=""/>
        <dsp:cNvSpPr/>
      </dsp:nvSpPr>
      <dsp:spPr>
        <a:xfrm>
          <a:off x="434398" y="4562842"/>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noProof="0" dirty="0">
              <a:latin typeface="Times New Roman" panose="02020603050405020304" pitchFamily="18" charset="0"/>
              <a:cs typeface="Times New Roman" panose="02020603050405020304" pitchFamily="18" charset="0"/>
            </a:rPr>
            <a:t>Implications dans la définition des politiques de l’autonomie</a:t>
          </a:r>
        </a:p>
      </dsp:txBody>
      <dsp:txXfrm>
        <a:off x="434398" y="4562842"/>
        <a:ext cx="7617019" cy="570477"/>
      </dsp:txXfrm>
    </dsp:sp>
    <dsp:sp modelId="{7407D6B3-2408-4360-898B-AD590DA53523}">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79621-470B-4934-A8D7-8011281C093A}">
      <dsp:nvSpPr>
        <dsp:cNvPr id="0" name=""/>
        <dsp:cNvSpPr/>
      </dsp:nvSpPr>
      <dsp:spPr>
        <a:xfrm>
          <a:off x="3776276" y="1785976"/>
          <a:ext cx="1370220" cy="1370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Times New Roman" panose="02020603050405020304" pitchFamily="18" charset="0"/>
              <a:cs typeface="Times New Roman" panose="02020603050405020304" pitchFamily="18" charset="0"/>
            </a:rPr>
            <a:t>Doctorant</a:t>
          </a:r>
        </a:p>
      </dsp:txBody>
      <dsp:txXfrm>
        <a:off x="3976940" y="1986640"/>
        <a:ext cx="968892" cy="968892"/>
      </dsp:txXfrm>
    </dsp:sp>
    <dsp:sp modelId="{76F791F8-20D8-4C11-8070-544E5D1A1529}">
      <dsp:nvSpPr>
        <dsp:cNvPr id="0" name=""/>
        <dsp:cNvSpPr/>
      </dsp:nvSpPr>
      <dsp:spPr>
        <a:xfrm rot="16200000">
          <a:off x="4254821" y="1565590"/>
          <a:ext cx="413130" cy="27641"/>
        </a:xfrm>
        <a:custGeom>
          <a:avLst/>
          <a:gdLst/>
          <a:ahLst/>
          <a:cxnLst/>
          <a:rect l="0" t="0" r="0" b="0"/>
          <a:pathLst>
            <a:path>
              <a:moveTo>
                <a:pt x="0" y="13820"/>
              </a:moveTo>
              <a:lnTo>
                <a:pt x="413130" y="1382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noProof="0" dirty="0">
            <a:latin typeface="Times New Roman" panose="02020603050405020304" pitchFamily="18" charset="0"/>
            <a:cs typeface="Times New Roman" panose="02020603050405020304" pitchFamily="18" charset="0"/>
          </a:endParaRPr>
        </a:p>
      </dsp:txBody>
      <dsp:txXfrm>
        <a:off x="4451058" y="1569083"/>
        <a:ext cx="20656" cy="20656"/>
      </dsp:txXfrm>
    </dsp:sp>
    <dsp:sp modelId="{B9A2CE8F-37C1-4FA7-BE65-375A7A62B2C2}">
      <dsp:nvSpPr>
        <dsp:cNvPr id="0" name=""/>
        <dsp:cNvSpPr/>
      </dsp:nvSpPr>
      <dsp:spPr>
        <a:xfrm>
          <a:off x="3776276" y="2625"/>
          <a:ext cx="1370220" cy="137022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noProof="0" dirty="0">
              <a:latin typeface="Times New Roman" panose="02020603050405020304" pitchFamily="18" charset="0"/>
              <a:cs typeface="Times New Roman" panose="02020603050405020304" pitchFamily="18" charset="0"/>
            </a:rPr>
            <a:t>APF France Handicap</a:t>
          </a:r>
        </a:p>
      </dsp:txBody>
      <dsp:txXfrm>
        <a:off x="3976940" y="203289"/>
        <a:ext cx="968892" cy="968892"/>
      </dsp:txXfrm>
    </dsp:sp>
    <dsp:sp modelId="{F18F4696-05E0-488C-A3C5-B7204D1A4A79}">
      <dsp:nvSpPr>
        <dsp:cNvPr id="0" name=""/>
        <dsp:cNvSpPr/>
      </dsp:nvSpPr>
      <dsp:spPr>
        <a:xfrm>
          <a:off x="5146497" y="2457266"/>
          <a:ext cx="413130" cy="27641"/>
        </a:xfrm>
        <a:custGeom>
          <a:avLst/>
          <a:gdLst/>
          <a:ahLst/>
          <a:cxnLst/>
          <a:rect l="0" t="0" r="0" b="0"/>
          <a:pathLst>
            <a:path>
              <a:moveTo>
                <a:pt x="0" y="13820"/>
              </a:moveTo>
              <a:lnTo>
                <a:pt x="413130" y="1382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noProof="0" dirty="0">
            <a:latin typeface="Times New Roman" panose="02020603050405020304" pitchFamily="18" charset="0"/>
            <a:cs typeface="Times New Roman" panose="02020603050405020304" pitchFamily="18" charset="0"/>
          </a:endParaRPr>
        </a:p>
      </dsp:txBody>
      <dsp:txXfrm>
        <a:off x="5342734" y="2460758"/>
        <a:ext cx="20656" cy="20656"/>
      </dsp:txXfrm>
    </dsp:sp>
    <dsp:sp modelId="{D88B08AA-8772-4097-939B-10B6CE1C0232}">
      <dsp:nvSpPr>
        <dsp:cNvPr id="0" name=""/>
        <dsp:cNvSpPr/>
      </dsp:nvSpPr>
      <dsp:spPr>
        <a:xfrm>
          <a:off x="5559627" y="1785976"/>
          <a:ext cx="1370220" cy="137022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noProof="0" dirty="0">
              <a:latin typeface="Times New Roman" panose="02020603050405020304" pitchFamily="18" charset="0"/>
              <a:cs typeface="Times New Roman" panose="02020603050405020304" pitchFamily="18" charset="0"/>
            </a:rPr>
            <a:t>Laboratoire</a:t>
          </a:r>
        </a:p>
      </dsp:txBody>
      <dsp:txXfrm>
        <a:off x="5760291" y="1986640"/>
        <a:ext cx="968892" cy="968892"/>
      </dsp:txXfrm>
    </dsp:sp>
    <dsp:sp modelId="{8B8FBA7C-2E05-4720-99A3-5C73D7B687C2}">
      <dsp:nvSpPr>
        <dsp:cNvPr id="0" name=""/>
        <dsp:cNvSpPr/>
      </dsp:nvSpPr>
      <dsp:spPr>
        <a:xfrm rot="5400000">
          <a:off x="4254821" y="3348941"/>
          <a:ext cx="413130" cy="27641"/>
        </a:xfrm>
        <a:custGeom>
          <a:avLst/>
          <a:gdLst/>
          <a:ahLst/>
          <a:cxnLst/>
          <a:rect l="0" t="0" r="0" b="0"/>
          <a:pathLst>
            <a:path>
              <a:moveTo>
                <a:pt x="0" y="13820"/>
              </a:moveTo>
              <a:lnTo>
                <a:pt x="413130" y="1382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noProof="0" dirty="0">
            <a:latin typeface="Times New Roman" panose="02020603050405020304" pitchFamily="18" charset="0"/>
            <a:cs typeface="Times New Roman" panose="02020603050405020304" pitchFamily="18" charset="0"/>
          </a:endParaRPr>
        </a:p>
      </dsp:txBody>
      <dsp:txXfrm>
        <a:off x="4451058" y="3352434"/>
        <a:ext cx="20656" cy="20656"/>
      </dsp:txXfrm>
    </dsp:sp>
    <dsp:sp modelId="{DE2EA8AA-DBC8-460E-9EFE-DA2F7E8239CF}">
      <dsp:nvSpPr>
        <dsp:cNvPr id="0" name=""/>
        <dsp:cNvSpPr/>
      </dsp:nvSpPr>
      <dsp:spPr>
        <a:xfrm>
          <a:off x="3776276" y="3569327"/>
          <a:ext cx="1370220" cy="137022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noProof="0" dirty="0">
              <a:latin typeface="Times New Roman" panose="02020603050405020304" pitchFamily="18" charset="0"/>
              <a:cs typeface="Times New Roman" panose="02020603050405020304" pitchFamily="18" charset="0"/>
            </a:rPr>
            <a:t>REIACTIS</a:t>
          </a:r>
        </a:p>
      </dsp:txBody>
      <dsp:txXfrm>
        <a:off x="3976940" y="3769991"/>
        <a:ext cx="968892" cy="968892"/>
      </dsp:txXfrm>
    </dsp:sp>
    <dsp:sp modelId="{7F0CA15E-470D-4CD0-9F31-E5711CEDF229}">
      <dsp:nvSpPr>
        <dsp:cNvPr id="0" name=""/>
        <dsp:cNvSpPr/>
      </dsp:nvSpPr>
      <dsp:spPr>
        <a:xfrm rot="10800000">
          <a:off x="3363146" y="2457266"/>
          <a:ext cx="413130" cy="27641"/>
        </a:xfrm>
        <a:custGeom>
          <a:avLst/>
          <a:gdLst/>
          <a:ahLst/>
          <a:cxnLst/>
          <a:rect l="0" t="0" r="0" b="0"/>
          <a:pathLst>
            <a:path>
              <a:moveTo>
                <a:pt x="0" y="13820"/>
              </a:moveTo>
              <a:lnTo>
                <a:pt x="413130" y="1382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noProof="0" dirty="0">
            <a:latin typeface="Times New Roman" panose="02020603050405020304" pitchFamily="18" charset="0"/>
            <a:cs typeface="Times New Roman" panose="02020603050405020304" pitchFamily="18" charset="0"/>
          </a:endParaRPr>
        </a:p>
      </dsp:txBody>
      <dsp:txXfrm rot="10800000">
        <a:off x="3559383" y="2460758"/>
        <a:ext cx="20656" cy="20656"/>
      </dsp:txXfrm>
    </dsp:sp>
    <dsp:sp modelId="{A6F06A6D-B8A1-4DA5-BB4A-17CCC4C91601}">
      <dsp:nvSpPr>
        <dsp:cNvPr id="0" name=""/>
        <dsp:cNvSpPr/>
      </dsp:nvSpPr>
      <dsp:spPr>
        <a:xfrm>
          <a:off x="1992925" y="1785976"/>
          <a:ext cx="1370220" cy="137022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noProof="0" dirty="0">
              <a:latin typeface="Times New Roman" panose="02020603050405020304" pitchFamily="18" charset="0"/>
              <a:cs typeface="Times New Roman" panose="02020603050405020304" pitchFamily="18" charset="0"/>
            </a:rPr>
            <a:t>ANRT</a:t>
          </a:r>
        </a:p>
      </dsp:txBody>
      <dsp:txXfrm>
        <a:off x="2193589" y="1986640"/>
        <a:ext cx="968892" cy="96889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0C426-D808-4245-A144-64CDE30C8F81}" type="datetimeFigureOut">
              <a:rPr lang="en-GB" smtClean="0"/>
              <a:t>10/04/2025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A6CAE-AB11-BA4C-96F4-DC0957833736}" type="slidenum">
              <a:rPr lang="en-GB" smtClean="0"/>
              <a:t>‹N°›</a:t>
            </a:fld>
            <a:endParaRPr lang="en-GB"/>
          </a:p>
        </p:txBody>
      </p:sp>
    </p:spTree>
    <p:extLst>
      <p:ext uri="{BB962C8B-B14F-4D97-AF65-F5344CB8AC3E}">
        <p14:creationId xmlns:p14="http://schemas.microsoft.com/office/powerpoint/2010/main" val="123409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ZA"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1</a:t>
            </a:fld>
            <a:endParaRPr lang="en-GB"/>
          </a:p>
        </p:txBody>
      </p:sp>
    </p:spTree>
    <p:extLst>
      <p:ext uri="{BB962C8B-B14F-4D97-AF65-F5344CB8AC3E}">
        <p14:creationId xmlns:p14="http://schemas.microsoft.com/office/powerpoint/2010/main" val="276921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11</a:t>
            </a:fld>
            <a:endParaRPr lang="en-GB"/>
          </a:p>
        </p:txBody>
      </p:sp>
    </p:spTree>
    <p:extLst>
      <p:ext uri="{BB962C8B-B14F-4D97-AF65-F5344CB8AC3E}">
        <p14:creationId xmlns:p14="http://schemas.microsoft.com/office/powerpoint/2010/main" val="2327511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12</a:t>
            </a:fld>
            <a:endParaRPr lang="en-GB"/>
          </a:p>
        </p:txBody>
      </p:sp>
    </p:spTree>
    <p:extLst>
      <p:ext uri="{BB962C8B-B14F-4D97-AF65-F5344CB8AC3E}">
        <p14:creationId xmlns:p14="http://schemas.microsoft.com/office/powerpoint/2010/main" val="159508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ZA"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15</a:t>
            </a:fld>
            <a:endParaRPr lang="en-GB"/>
          </a:p>
        </p:txBody>
      </p:sp>
    </p:spTree>
    <p:extLst>
      <p:ext uri="{BB962C8B-B14F-4D97-AF65-F5344CB8AC3E}">
        <p14:creationId xmlns:p14="http://schemas.microsoft.com/office/powerpoint/2010/main" val="4103040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ZA"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16</a:t>
            </a:fld>
            <a:endParaRPr lang="en-GB"/>
          </a:p>
        </p:txBody>
      </p:sp>
    </p:spTree>
    <p:extLst>
      <p:ext uri="{BB962C8B-B14F-4D97-AF65-F5344CB8AC3E}">
        <p14:creationId xmlns:p14="http://schemas.microsoft.com/office/powerpoint/2010/main" val="3426767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17</a:t>
            </a:fld>
            <a:endParaRPr lang="en-GB"/>
          </a:p>
        </p:txBody>
      </p:sp>
    </p:spTree>
    <p:extLst>
      <p:ext uri="{BB962C8B-B14F-4D97-AF65-F5344CB8AC3E}">
        <p14:creationId xmlns:p14="http://schemas.microsoft.com/office/powerpoint/2010/main" val="2274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ZA"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18</a:t>
            </a:fld>
            <a:endParaRPr lang="en-GB"/>
          </a:p>
        </p:txBody>
      </p:sp>
    </p:spTree>
    <p:extLst>
      <p:ext uri="{BB962C8B-B14F-4D97-AF65-F5344CB8AC3E}">
        <p14:creationId xmlns:p14="http://schemas.microsoft.com/office/powerpoint/2010/main" val="1441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ZA"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19</a:t>
            </a:fld>
            <a:endParaRPr lang="en-GB"/>
          </a:p>
        </p:txBody>
      </p:sp>
    </p:spTree>
    <p:extLst>
      <p:ext uri="{BB962C8B-B14F-4D97-AF65-F5344CB8AC3E}">
        <p14:creationId xmlns:p14="http://schemas.microsoft.com/office/powerpoint/2010/main" val="36562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ZA"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20</a:t>
            </a:fld>
            <a:endParaRPr lang="en-GB"/>
          </a:p>
        </p:txBody>
      </p:sp>
    </p:spTree>
    <p:extLst>
      <p:ext uri="{BB962C8B-B14F-4D97-AF65-F5344CB8AC3E}">
        <p14:creationId xmlns:p14="http://schemas.microsoft.com/office/powerpoint/2010/main" val="314119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21</a:t>
            </a:fld>
            <a:endParaRPr lang="en-GB"/>
          </a:p>
        </p:txBody>
      </p:sp>
    </p:spTree>
    <p:extLst>
      <p:ext uri="{BB962C8B-B14F-4D97-AF65-F5344CB8AC3E}">
        <p14:creationId xmlns:p14="http://schemas.microsoft.com/office/powerpoint/2010/main" val="3214963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ZA"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22</a:t>
            </a:fld>
            <a:endParaRPr lang="en-GB"/>
          </a:p>
        </p:txBody>
      </p:sp>
    </p:spTree>
    <p:extLst>
      <p:ext uri="{BB962C8B-B14F-4D97-AF65-F5344CB8AC3E}">
        <p14:creationId xmlns:p14="http://schemas.microsoft.com/office/powerpoint/2010/main" val="96656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ZA"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2</a:t>
            </a:fld>
            <a:endParaRPr lang="en-GB"/>
          </a:p>
        </p:txBody>
      </p:sp>
    </p:spTree>
    <p:extLst>
      <p:ext uri="{BB962C8B-B14F-4D97-AF65-F5344CB8AC3E}">
        <p14:creationId xmlns:p14="http://schemas.microsoft.com/office/powerpoint/2010/main" val="1093983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ZA"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23</a:t>
            </a:fld>
            <a:endParaRPr lang="en-GB"/>
          </a:p>
        </p:txBody>
      </p:sp>
    </p:spTree>
    <p:extLst>
      <p:ext uri="{BB962C8B-B14F-4D97-AF65-F5344CB8AC3E}">
        <p14:creationId xmlns:p14="http://schemas.microsoft.com/office/powerpoint/2010/main" val="3535998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24</a:t>
            </a:fld>
            <a:endParaRPr lang="en-GB"/>
          </a:p>
        </p:txBody>
      </p:sp>
    </p:spTree>
    <p:extLst>
      <p:ext uri="{BB962C8B-B14F-4D97-AF65-F5344CB8AC3E}">
        <p14:creationId xmlns:p14="http://schemas.microsoft.com/office/powerpoint/2010/main" val="285845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ZA"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4</a:t>
            </a:fld>
            <a:endParaRPr lang="en-GB"/>
          </a:p>
        </p:txBody>
      </p:sp>
    </p:spTree>
    <p:extLst>
      <p:ext uri="{BB962C8B-B14F-4D97-AF65-F5344CB8AC3E}">
        <p14:creationId xmlns:p14="http://schemas.microsoft.com/office/powerpoint/2010/main" val="404866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5</a:t>
            </a:fld>
            <a:endParaRPr lang="en-GB"/>
          </a:p>
        </p:txBody>
      </p:sp>
    </p:spTree>
    <p:extLst>
      <p:ext uri="{BB962C8B-B14F-4D97-AF65-F5344CB8AC3E}">
        <p14:creationId xmlns:p14="http://schemas.microsoft.com/office/powerpoint/2010/main" val="412801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6</a:t>
            </a:fld>
            <a:endParaRPr lang="en-GB"/>
          </a:p>
        </p:txBody>
      </p:sp>
    </p:spTree>
    <p:extLst>
      <p:ext uri="{BB962C8B-B14F-4D97-AF65-F5344CB8AC3E}">
        <p14:creationId xmlns:p14="http://schemas.microsoft.com/office/powerpoint/2010/main" val="417174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7</a:t>
            </a:fld>
            <a:endParaRPr lang="en-GB"/>
          </a:p>
        </p:txBody>
      </p:sp>
    </p:spTree>
    <p:extLst>
      <p:ext uri="{BB962C8B-B14F-4D97-AF65-F5344CB8AC3E}">
        <p14:creationId xmlns:p14="http://schemas.microsoft.com/office/powerpoint/2010/main" val="159494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8</a:t>
            </a:fld>
            <a:endParaRPr lang="en-GB"/>
          </a:p>
        </p:txBody>
      </p:sp>
    </p:spTree>
    <p:extLst>
      <p:ext uri="{BB962C8B-B14F-4D97-AF65-F5344CB8AC3E}">
        <p14:creationId xmlns:p14="http://schemas.microsoft.com/office/powerpoint/2010/main" val="396229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9</a:t>
            </a:fld>
            <a:endParaRPr lang="en-GB"/>
          </a:p>
        </p:txBody>
      </p:sp>
    </p:spTree>
    <p:extLst>
      <p:ext uri="{BB962C8B-B14F-4D97-AF65-F5344CB8AC3E}">
        <p14:creationId xmlns:p14="http://schemas.microsoft.com/office/powerpoint/2010/main" val="101403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8A6CAE-AB11-BA4C-96F4-DC0957833736}" type="slidenum">
              <a:rPr lang="en-GB" smtClean="0"/>
              <a:t>10</a:t>
            </a:fld>
            <a:endParaRPr lang="en-GB"/>
          </a:p>
        </p:txBody>
      </p:sp>
    </p:spTree>
    <p:extLst>
      <p:ext uri="{BB962C8B-B14F-4D97-AF65-F5344CB8AC3E}">
        <p14:creationId xmlns:p14="http://schemas.microsoft.com/office/powerpoint/2010/main" val="2839114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2345051-2045-45DA-935E-2E3CA1A69ADC}" type="datetimeFigureOut">
              <a:rPr lang="en-US" smtClean="0"/>
              <a:t>4/10/2025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393893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2345051-2045-45DA-935E-2E3CA1A69ADC}" type="datetimeFigureOut">
              <a:rPr lang="en-US" smtClean="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160015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345051-2045-45DA-935E-2E3CA1A69ADC}" type="datetimeFigureOut">
              <a:rPr lang="en-US" smtClean="0"/>
              <a:t>4/10/2025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2210833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345051-2045-45DA-935E-2E3CA1A69ADC}" type="datetimeFigureOut">
              <a:rPr lang="en-US" smtClean="0"/>
              <a:t>4/10/2025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A7CD31F4-64FA-4BA0-9498-67783267A8C8}" type="slidenum">
              <a:rPr lang="en-US" smtClean="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463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2345051-2045-45DA-935E-2E3CA1A69ADC}" type="datetimeFigureOut">
              <a:rPr lang="en-US" smtClean="0"/>
              <a:t>4/10/2025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3250327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72345051-2045-45DA-935E-2E3CA1A69ADC}" type="datetimeFigureOut">
              <a:rPr lang="en-US" smtClean="0"/>
              <a:t>4/10/2025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306527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72345051-2045-45DA-935E-2E3CA1A69ADC}" type="datetimeFigureOut">
              <a:rPr lang="en-US" smtClean="0"/>
              <a:t>4/10/2025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851319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19972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2345051-2045-45DA-935E-2E3CA1A69ADC}" type="datetimeFigureOut">
              <a:rPr lang="en-US" smtClean="0"/>
              <a:t>4/10/2025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283479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159390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2345051-2045-45DA-935E-2E3CA1A69ADC}" type="datetimeFigureOut">
              <a:rPr lang="en-US" smtClean="0"/>
              <a:t>4/10/2025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339412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213232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4/10/2025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332821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4/10/2025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125599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4/10/2025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166169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2345051-2045-45DA-935E-2E3CA1A69ADC}" type="datetimeFigureOut">
              <a:rPr lang="en-US" smtClean="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238679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2345051-2045-45DA-935E-2E3CA1A69ADC}" type="datetimeFigureOut">
              <a:rPr lang="en-US" smtClean="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257092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345051-2045-45DA-935E-2E3CA1A69ADC}" type="datetimeFigureOut">
              <a:rPr lang="en-US" smtClean="0"/>
              <a:t>4/10/2025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7CD31F4-64FA-4BA0-9498-67783267A8C8}" type="slidenum">
              <a:rPr lang="en-US" smtClean="0"/>
              <a:t>‹N°›</a:t>
            </a:fld>
            <a:endParaRPr lang="en-US" dirty="0"/>
          </a:p>
        </p:txBody>
      </p:sp>
    </p:spTree>
    <p:extLst>
      <p:ext uri="{BB962C8B-B14F-4D97-AF65-F5344CB8AC3E}">
        <p14:creationId xmlns:p14="http://schemas.microsoft.com/office/powerpoint/2010/main" val="385542546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mailto:marion.scheider-yilmaz@univ-grenoble-alpes.f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FACAEF0-D57E-E402-98E9-67E4E6626F1A}"/>
              </a:ext>
            </a:extLst>
          </p:cNvPr>
          <p:cNvSpPr>
            <a:spLocks noGrp="1"/>
          </p:cNvSpPr>
          <p:nvPr>
            <p:ph type="subTitle" idx="1"/>
          </p:nvPr>
        </p:nvSpPr>
        <p:spPr>
          <a:xfrm>
            <a:off x="779395" y="4421761"/>
            <a:ext cx="11073319" cy="820457"/>
          </a:xfrm>
        </p:spPr>
        <p:txBody>
          <a:bodyPr>
            <a:normAutofit/>
          </a:bodyPr>
          <a:lstStyle/>
          <a:p>
            <a:r>
              <a:rPr lang="fr-FR" sz="2000" dirty="0">
                <a:solidFill>
                  <a:schemeClr val="accent2">
                    <a:lumMod val="75000"/>
                  </a:schemeClr>
                </a:solidFill>
                <a:latin typeface="Times New Roman" panose="02020603050405020304" pitchFamily="18" charset="0"/>
                <a:cs typeface="Times New Roman" panose="02020603050405020304" pitchFamily="18" charset="0"/>
              </a:rPr>
              <a:t>Marion SCHEIDER-YILMAZ, </a:t>
            </a:r>
            <a:r>
              <a:rPr lang="fr-FR" dirty="0">
                <a:solidFill>
                  <a:schemeClr val="accent2">
                    <a:lumMod val="75000"/>
                  </a:schemeClr>
                </a:solidFill>
                <a:latin typeface="Times New Roman" panose="02020603050405020304" pitchFamily="18" charset="0"/>
                <a:cs typeface="Times New Roman" panose="02020603050405020304" pitchFamily="18" charset="0"/>
              </a:rPr>
              <a:t>Post-doc en Sociologie</a:t>
            </a:r>
            <a:r>
              <a:rPr lang="fr-FR" sz="2000" dirty="0">
                <a:solidFill>
                  <a:schemeClr val="accent2">
                    <a:lumMod val="75000"/>
                  </a:schemeClr>
                </a:solidFill>
                <a:latin typeface="Times New Roman" panose="02020603050405020304" pitchFamily="18" charset="0"/>
                <a:cs typeface="Times New Roman" panose="02020603050405020304" pitchFamily="18" charset="0"/>
              </a:rPr>
              <a:t>, PACTE, Université Grenoble Alpes</a:t>
            </a:r>
          </a:p>
        </p:txBody>
      </p:sp>
      <p:pic>
        <p:nvPicPr>
          <p:cNvPr id="8" name="Image 7">
            <a:extLst>
              <a:ext uri="{FF2B5EF4-FFF2-40B4-BE49-F238E27FC236}">
                <a16:creationId xmlns:a16="http://schemas.microsoft.com/office/drawing/2014/main" id="{AE09DAFF-BA0C-40AF-AEBC-334CC54F101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31932" y="332810"/>
            <a:ext cx="1623815" cy="1066306"/>
          </a:xfrm>
          <a:prstGeom prst="rect">
            <a:avLst/>
          </a:prstGeom>
        </p:spPr>
      </p:pic>
      <p:pic>
        <p:nvPicPr>
          <p:cNvPr id="9" name="Image 8" descr="Accueil">
            <a:extLst>
              <a:ext uri="{FF2B5EF4-FFF2-40B4-BE49-F238E27FC236}">
                <a16:creationId xmlns:a16="http://schemas.microsoft.com/office/drawing/2014/main" id="{C42C01DD-00FD-47DB-8D49-B9FA30A7897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38519" y="502108"/>
            <a:ext cx="1814195" cy="727710"/>
          </a:xfrm>
          <a:prstGeom prst="rect">
            <a:avLst/>
          </a:prstGeom>
          <a:noFill/>
          <a:ln>
            <a:noFill/>
          </a:ln>
        </p:spPr>
      </p:pic>
      <p:sp>
        <p:nvSpPr>
          <p:cNvPr id="12" name="Sous-titre 2">
            <a:extLst>
              <a:ext uri="{FF2B5EF4-FFF2-40B4-BE49-F238E27FC236}">
                <a16:creationId xmlns:a16="http://schemas.microsoft.com/office/drawing/2014/main" id="{A08FE4D1-FFE1-4C3B-9DA4-B75DFECB6E50}"/>
              </a:ext>
            </a:extLst>
          </p:cNvPr>
          <p:cNvSpPr txBox="1">
            <a:spLocks/>
          </p:cNvSpPr>
          <p:nvPr/>
        </p:nvSpPr>
        <p:spPr>
          <a:xfrm>
            <a:off x="778213" y="1858643"/>
            <a:ext cx="10992256" cy="22857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4400" b="1" dirty="0">
                <a:latin typeface="Times New Roman" panose="02020603050405020304" pitchFamily="18" charset="0"/>
                <a:cs typeface="Times New Roman" panose="02020603050405020304" pitchFamily="18" charset="0"/>
              </a:rPr>
              <a:t>Participation formelle dans les champs du handicap et du vieillissement</a:t>
            </a:r>
          </a:p>
          <a:p>
            <a:r>
              <a:rPr lang="fr-FR" sz="3600" i="1" dirty="0">
                <a:latin typeface="Times New Roman" panose="02020603050405020304" pitchFamily="18" charset="0"/>
                <a:cs typeface="Times New Roman" panose="02020603050405020304" pitchFamily="18" charset="0"/>
              </a:rPr>
              <a:t>Le cas des Conseils Départementaux de la Citoyenneté et de l’Autonomie</a:t>
            </a:r>
          </a:p>
        </p:txBody>
      </p:sp>
      <p:sp>
        <p:nvSpPr>
          <p:cNvPr id="13" name="Sous-titre 2">
            <a:extLst>
              <a:ext uri="{FF2B5EF4-FFF2-40B4-BE49-F238E27FC236}">
                <a16:creationId xmlns:a16="http://schemas.microsoft.com/office/drawing/2014/main" id="{4213BD19-D9BC-4E12-9008-F3AACDBF6A3F}"/>
              </a:ext>
            </a:extLst>
          </p:cNvPr>
          <p:cNvSpPr txBox="1">
            <a:spLocks/>
          </p:cNvSpPr>
          <p:nvPr/>
        </p:nvSpPr>
        <p:spPr>
          <a:xfrm>
            <a:off x="6450880" y="6370889"/>
            <a:ext cx="6115456" cy="4929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latin typeface="Times New Roman" panose="02020603050405020304" pitchFamily="18" charset="0"/>
                <a:cs typeface="Times New Roman" panose="02020603050405020304" pitchFamily="18" charset="0"/>
              </a:rPr>
              <a:t>Séminaire KAPPA, 10 avril 2025  </a:t>
            </a:r>
          </a:p>
        </p:txBody>
      </p:sp>
    </p:spTree>
    <p:extLst>
      <p:ext uri="{BB962C8B-B14F-4D97-AF65-F5344CB8AC3E}">
        <p14:creationId xmlns:p14="http://schemas.microsoft.com/office/powerpoint/2010/main" val="49679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27A9DA45-BAD9-4BFF-ABA8-51DD63F78213}"/>
              </a:ext>
            </a:extLst>
          </p:cNvPr>
          <p:cNvSpPr>
            <a:spLocks noGrp="1"/>
          </p:cNvSpPr>
          <p:nvPr>
            <p:ph type="title"/>
          </p:nvPr>
        </p:nvSpPr>
        <p:spPr/>
        <p:txBody>
          <a:bodyPr>
            <a:normAutofit/>
          </a:bodyPr>
          <a:lstStyle/>
          <a:p>
            <a:r>
              <a:rPr lang="fr-FR" dirty="0">
                <a:latin typeface="Times New Roman" panose="02020603050405020304" pitchFamily="18" charset="0"/>
                <a:cs typeface="Times New Roman" panose="02020603050405020304" pitchFamily="18" charset="0"/>
              </a:rPr>
              <a:t>METHODOLOGIE D’ENQUETE</a:t>
            </a:r>
          </a:p>
        </p:txBody>
      </p:sp>
      <p:graphicFrame>
        <p:nvGraphicFramePr>
          <p:cNvPr id="2" name="Tableau 1">
            <a:extLst>
              <a:ext uri="{FF2B5EF4-FFF2-40B4-BE49-F238E27FC236}">
                <a16:creationId xmlns:a16="http://schemas.microsoft.com/office/drawing/2014/main" id="{2EE2F63E-903B-4B80-9197-716D40F3E666}"/>
              </a:ext>
            </a:extLst>
          </p:cNvPr>
          <p:cNvGraphicFramePr>
            <a:graphicFrameLocks noGrp="1"/>
          </p:cNvGraphicFramePr>
          <p:nvPr>
            <p:extLst>
              <p:ext uri="{D42A27DB-BD31-4B8C-83A1-F6EECF244321}">
                <p14:modId xmlns:p14="http://schemas.microsoft.com/office/powerpoint/2010/main" val="3291965843"/>
              </p:ext>
            </p:extLst>
          </p:nvPr>
        </p:nvGraphicFramePr>
        <p:xfrm>
          <a:off x="1592826" y="2134203"/>
          <a:ext cx="8301704" cy="3200400"/>
        </p:xfrm>
        <a:graphic>
          <a:graphicData uri="http://schemas.openxmlformats.org/drawingml/2006/table">
            <a:tbl>
              <a:tblPr firstRow="1" bandRow="1">
                <a:tableStyleId>{8A107856-5554-42FB-B03E-39F5DBC370BA}</a:tableStyleId>
              </a:tblPr>
              <a:tblGrid>
                <a:gridCol w="2075426">
                  <a:extLst>
                    <a:ext uri="{9D8B030D-6E8A-4147-A177-3AD203B41FA5}">
                      <a16:colId xmlns:a16="http://schemas.microsoft.com/office/drawing/2014/main" val="3558050115"/>
                    </a:ext>
                  </a:extLst>
                </a:gridCol>
                <a:gridCol w="2075426">
                  <a:extLst>
                    <a:ext uri="{9D8B030D-6E8A-4147-A177-3AD203B41FA5}">
                      <a16:colId xmlns:a16="http://schemas.microsoft.com/office/drawing/2014/main" val="4185302224"/>
                    </a:ext>
                  </a:extLst>
                </a:gridCol>
                <a:gridCol w="2075426">
                  <a:extLst>
                    <a:ext uri="{9D8B030D-6E8A-4147-A177-3AD203B41FA5}">
                      <a16:colId xmlns:a16="http://schemas.microsoft.com/office/drawing/2014/main" val="1202394588"/>
                    </a:ext>
                  </a:extLst>
                </a:gridCol>
                <a:gridCol w="2075426">
                  <a:extLst>
                    <a:ext uri="{9D8B030D-6E8A-4147-A177-3AD203B41FA5}">
                      <a16:colId xmlns:a16="http://schemas.microsoft.com/office/drawing/2014/main" val="559183587"/>
                    </a:ext>
                  </a:extLst>
                </a:gridCol>
              </a:tblGrid>
              <a:tr h="370840">
                <a:tc>
                  <a:txBody>
                    <a:bodyPr/>
                    <a:lstStyle/>
                    <a:p>
                      <a:endParaRPr lang="fr-FR" sz="2000" b="0" noProof="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75000"/>
                      </a:schemeClr>
                    </a:solidFill>
                  </a:tcPr>
                </a:tc>
                <a:tc>
                  <a:txBody>
                    <a:bodyPr/>
                    <a:lstStyle/>
                    <a:p>
                      <a:r>
                        <a:rPr lang="fr-FR" sz="2000" b="0" noProof="0" dirty="0">
                          <a:latin typeface="Times New Roman" panose="02020603050405020304" pitchFamily="18" charset="0"/>
                          <a:cs typeface="Times New Roman" panose="02020603050405020304" pitchFamily="18" charset="0"/>
                        </a:rPr>
                        <a:t>Instances consultatives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75000"/>
                      </a:schemeClr>
                    </a:solidFill>
                  </a:tcPr>
                </a:tc>
                <a:tc>
                  <a:txBody>
                    <a:bodyPr/>
                    <a:lstStyle/>
                    <a:p>
                      <a:r>
                        <a:rPr lang="fr-FR" sz="2000" b="0" noProof="0" dirty="0">
                          <a:latin typeface="Times New Roman" panose="02020603050405020304" pitchFamily="18" charset="0"/>
                          <a:cs typeface="Times New Roman" panose="02020603050405020304" pitchFamily="18" charset="0"/>
                        </a:rPr>
                        <a:t>Démarches territorialisées de participation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75000"/>
                      </a:schemeClr>
                    </a:solidFill>
                  </a:tcPr>
                </a:tc>
                <a:tc>
                  <a:txBody>
                    <a:bodyPr/>
                    <a:lstStyle/>
                    <a:p>
                      <a:r>
                        <a:rPr lang="fr-FR" sz="2000" b="0" noProof="0" dirty="0">
                          <a:latin typeface="Times New Roman" panose="02020603050405020304" pitchFamily="18" charset="0"/>
                          <a:cs typeface="Times New Roman" panose="02020603050405020304" pitchFamily="18" charset="0"/>
                        </a:rPr>
                        <a:t>Associations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75000"/>
                      </a:schemeClr>
                    </a:solidFill>
                  </a:tcPr>
                </a:tc>
                <a:extLst>
                  <a:ext uri="{0D108BD9-81ED-4DB2-BD59-A6C34878D82A}">
                    <a16:rowId xmlns:a16="http://schemas.microsoft.com/office/drawing/2014/main" val="2307325169"/>
                  </a:ext>
                </a:extLst>
              </a:tr>
              <a:tr h="370840">
                <a:tc>
                  <a:txBody>
                    <a:bodyPr/>
                    <a:lstStyle/>
                    <a:p>
                      <a:r>
                        <a:rPr lang="fr-FR" sz="2000" b="0" noProof="0" dirty="0">
                          <a:latin typeface="Times New Roman" panose="02020603050405020304" pitchFamily="18" charset="0"/>
                          <a:cs typeface="Times New Roman" panose="02020603050405020304" pitchFamily="18" charset="0"/>
                        </a:rPr>
                        <a:t>Entretiens semi-directifs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85000"/>
                      </a:schemeClr>
                    </a:solidFill>
                  </a:tcPr>
                </a:tc>
                <a:tc>
                  <a:txBody>
                    <a:bodyPr/>
                    <a:lstStyle/>
                    <a:p>
                      <a:r>
                        <a:rPr lang="fr-FR" sz="2000" b="0" noProof="0" dirty="0">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endParaRPr lang="fr-FR" sz="2000" b="0" noProof="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r>
                        <a:rPr lang="fr-FR" sz="2000" b="0" noProof="0" dirty="0">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445879686"/>
                  </a:ext>
                </a:extLst>
              </a:tr>
              <a:tr h="370840">
                <a:tc>
                  <a:txBody>
                    <a:bodyPr/>
                    <a:lstStyle/>
                    <a:p>
                      <a:r>
                        <a:rPr lang="fr-FR" sz="2000" b="0" noProof="0" dirty="0">
                          <a:latin typeface="Times New Roman" panose="02020603050405020304" pitchFamily="18" charset="0"/>
                          <a:cs typeface="Times New Roman" panose="02020603050405020304" pitchFamily="18" charset="0"/>
                        </a:rPr>
                        <a:t>Observations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85000"/>
                      </a:schemeClr>
                    </a:solidFill>
                  </a:tcPr>
                </a:tc>
                <a:tc>
                  <a:txBody>
                    <a:bodyPr/>
                    <a:lstStyle/>
                    <a:p>
                      <a:r>
                        <a:rPr lang="fr-FR" sz="2000" b="0" noProof="0" dirty="0">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r>
                        <a:rPr lang="fr-FR" sz="2000" b="0" noProof="0" dirty="0">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r>
                        <a:rPr lang="fr-FR" sz="2000" b="0" noProof="0" dirty="0">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2453566761"/>
                  </a:ext>
                </a:extLst>
              </a:tr>
              <a:tr h="370840">
                <a:tc>
                  <a:txBody>
                    <a:bodyPr/>
                    <a:lstStyle/>
                    <a:p>
                      <a:r>
                        <a:rPr lang="fr-FR" sz="2000" b="0" noProof="0" dirty="0">
                          <a:latin typeface="Times New Roman" panose="02020603050405020304" pitchFamily="18" charset="0"/>
                          <a:cs typeface="Times New Roman" panose="02020603050405020304" pitchFamily="18" charset="0"/>
                        </a:rPr>
                        <a:t>Accompagnement - expertise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85000"/>
                      </a:schemeClr>
                    </a:solidFill>
                  </a:tcPr>
                </a:tc>
                <a:tc>
                  <a:txBody>
                    <a:bodyPr/>
                    <a:lstStyle/>
                    <a:p>
                      <a:r>
                        <a:rPr lang="fr-FR" sz="2000" b="0" noProof="0" dirty="0">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endParaRPr lang="fr-FR" sz="2000" b="0" noProof="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r>
                        <a:rPr lang="fr-FR" sz="2000" b="0" noProof="0" dirty="0">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3325779667"/>
                  </a:ext>
                </a:extLst>
              </a:tr>
              <a:tr h="370840">
                <a:tc>
                  <a:txBody>
                    <a:bodyPr/>
                    <a:lstStyle/>
                    <a:p>
                      <a:r>
                        <a:rPr lang="fr-FR" sz="2000" b="0" noProof="0" dirty="0">
                          <a:latin typeface="Times New Roman" panose="02020603050405020304" pitchFamily="18" charset="0"/>
                          <a:cs typeface="Times New Roman" panose="02020603050405020304" pitchFamily="18" charset="0"/>
                        </a:rPr>
                        <a:t>Expérimentations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85000"/>
                      </a:schemeClr>
                    </a:solidFill>
                  </a:tcPr>
                </a:tc>
                <a:tc>
                  <a:txBody>
                    <a:bodyPr/>
                    <a:lstStyle/>
                    <a:p>
                      <a:r>
                        <a:rPr lang="fr-FR" sz="2000" b="0" noProof="0" dirty="0">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r>
                        <a:rPr lang="fr-FR" sz="2000" b="0" noProof="0" dirty="0">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endParaRPr lang="fr-FR" sz="2000" b="0" noProof="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1553220501"/>
                  </a:ext>
                </a:extLst>
              </a:tr>
            </a:tbl>
          </a:graphicData>
        </a:graphic>
      </p:graphicFrame>
      <p:grpSp>
        <p:nvGrpSpPr>
          <p:cNvPr id="8" name="Groupe 7">
            <a:extLst>
              <a:ext uri="{FF2B5EF4-FFF2-40B4-BE49-F238E27FC236}">
                <a16:creationId xmlns:a16="http://schemas.microsoft.com/office/drawing/2014/main" id="{3150BE60-F637-4FAB-B270-4AE75BB37F05}"/>
              </a:ext>
            </a:extLst>
          </p:cNvPr>
          <p:cNvGrpSpPr/>
          <p:nvPr/>
        </p:nvGrpSpPr>
        <p:grpSpPr>
          <a:xfrm>
            <a:off x="3669482" y="2034651"/>
            <a:ext cx="6261100" cy="3899171"/>
            <a:chOff x="3728474" y="2557068"/>
            <a:chExt cx="6261100" cy="3899171"/>
          </a:xfrm>
        </p:grpSpPr>
        <p:sp>
          <p:nvSpPr>
            <p:cNvPr id="5" name="Rectangle 4">
              <a:extLst>
                <a:ext uri="{FF2B5EF4-FFF2-40B4-BE49-F238E27FC236}">
                  <a16:creationId xmlns:a16="http://schemas.microsoft.com/office/drawing/2014/main" id="{F5F0A71B-00CD-4D10-816E-DA74F2B3FD42}"/>
                </a:ext>
              </a:extLst>
            </p:cNvPr>
            <p:cNvSpPr/>
            <p:nvPr/>
          </p:nvSpPr>
          <p:spPr>
            <a:xfrm>
              <a:off x="3728474" y="2557068"/>
              <a:ext cx="6261100" cy="340127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5CFDC5DA-59B1-4459-8652-D48FC2FEFFD1}"/>
                </a:ext>
              </a:extLst>
            </p:cNvPr>
            <p:cNvSpPr/>
            <p:nvPr/>
          </p:nvSpPr>
          <p:spPr>
            <a:xfrm>
              <a:off x="3728474" y="5956572"/>
              <a:ext cx="6261100" cy="499667"/>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Espace de participation appliqué au handicap et au vieillissement</a:t>
              </a:r>
            </a:p>
          </p:txBody>
        </p:sp>
      </p:grpSp>
      <p:pic>
        <p:nvPicPr>
          <p:cNvPr id="9" name="Image 8">
            <a:extLst>
              <a:ext uri="{FF2B5EF4-FFF2-40B4-BE49-F238E27FC236}">
                <a16:creationId xmlns:a16="http://schemas.microsoft.com/office/drawing/2014/main" id="{C82BDD59-7B90-4B6F-B0D6-B65DF487500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97157" y="5960992"/>
            <a:ext cx="1354240" cy="897008"/>
          </a:xfrm>
          <a:prstGeom prst="rect">
            <a:avLst/>
          </a:prstGeom>
        </p:spPr>
      </p:pic>
      <p:pic>
        <p:nvPicPr>
          <p:cNvPr id="10" name="Image 9" descr="Accueil">
            <a:extLst>
              <a:ext uri="{FF2B5EF4-FFF2-40B4-BE49-F238E27FC236}">
                <a16:creationId xmlns:a16="http://schemas.microsoft.com/office/drawing/2014/main" id="{A598D879-FCF5-4597-831A-FFBA899EF8F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80007" y="5960992"/>
            <a:ext cx="1814195" cy="727710"/>
          </a:xfrm>
          <a:prstGeom prst="rect">
            <a:avLst/>
          </a:prstGeom>
          <a:noFill/>
          <a:ln>
            <a:noFill/>
          </a:ln>
        </p:spPr>
      </p:pic>
      <p:sp>
        <p:nvSpPr>
          <p:cNvPr id="11" name="Ellipse 10">
            <a:extLst>
              <a:ext uri="{FF2B5EF4-FFF2-40B4-BE49-F238E27FC236}">
                <a16:creationId xmlns:a16="http://schemas.microsoft.com/office/drawing/2014/main" id="{D109505E-117C-47AC-91C6-BA11127A6F68}"/>
              </a:ext>
            </a:extLst>
          </p:cNvPr>
          <p:cNvSpPr/>
          <p:nvPr/>
        </p:nvSpPr>
        <p:spPr>
          <a:xfrm>
            <a:off x="306936" y="245177"/>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724700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8BE122-153D-4523-562F-526B161F37A6}"/>
              </a:ext>
            </a:extLst>
          </p:cNvPr>
          <p:cNvSpPr>
            <a:spLocks noGrp="1"/>
          </p:cNvSpPr>
          <p:nvPr>
            <p:ph type="title"/>
          </p:nvPr>
        </p:nvSpPr>
        <p:spPr>
          <a:xfrm>
            <a:off x="2895600" y="784693"/>
            <a:ext cx="8610600" cy="1293028"/>
          </a:xfrm>
        </p:spPr>
        <p:txBody>
          <a:bodyPr>
            <a:normAutofit/>
          </a:bodyPr>
          <a:lstStyle/>
          <a:p>
            <a:r>
              <a:rPr lang="fr-FR" dirty="0">
                <a:latin typeface="Times New Roman" panose="02020603050405020304" pitchFamily="18" charset="0"/>
                <a:cs typeface="Times New Roman" panose="02020603050405020304" pitchFamily="18" charset="0"/>
              </a:rPr>
              <a:t>Le paysage participatif handicap et vieillissement</a:t>
            </a:r>
          </a:p>
        </p:txBody>
      </p:sp>
      <p:sp>
        <p:nvSpPr>
          <p:cNvPr id="8" name="Rectangle 7">
            <a:extLst>
              <a:ext uri="{FF2B5EF4-FFF2-40B4-BE49-F238E27FC236}">
                <a16:creationId xmlns:a16="http://schemas.microsoft.com/office/drawing/2014/main" id="{AB848B00-A19F-4EBE-B62E-714252B202C7}"/>
              </a:ext>
            </a:extLst>
          </p:cNvPr>
          <p:cNvSpPr/>
          <p:nvPr/>
        </p:nvSpPr>
        <p:spPr>
          <a:xfrm>
            <a:off x="879376" y="5285492"/>
            <a:ext cx="10168784"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75000"/>
                </a:scheme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2268483-CA25-43A1-85CB-D173DF649AB9}"/>
              </a:ext>
            </a:extLst>
          </p:cNvPr>
          <p:cNvSpPr/>
          <p:nvPr/>
        </p:nvSpPr>
        <p:spPr>
          <a:xfrm>
            <a:off x="867078" y="4270587"/>
            <a:ext cx="10154711"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75000"/>
                </a:schemeClr>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EEC2D0D-C534-47BB-B867-0765E0D3E150}"/>
              </a:ext>
            </a:extLst>
          </p:cNvPr>
          <p:cNvSpPr/>
          <p:nvPr/>
        </p:nvSpPr>
        <p:spPr>
          <a:xfrm>
            <a:off x="867081" y="3232518"/>
            <a:ext cx="10154712"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75000"/>
                </a:schemeClr>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16385F3A-851D-4BFD-9AE3-E4C1205154BD}"/>
              </a:ext>
            </a:extLst>
          </p:cNvPr>
          <p:cNvSpPr/>
          <p:nvPr/>
        </p:nvSpPr>
        <p:spPr>
          <a:xfrm>
            <a:off x="867080" y="2176341"/>
            <a:ext cx="10181079"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75000"/>
                </a:schemeClr>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382F9C7-F40E-4673-AD92-719B28CB0810}"/>
              </a:ext>
            </a:extLst>
          </p:cNvPr>
          <p:cNvSpPr/>
          <p:nvPr/>
        </p:nvSpPr>
        <p:spPr>
          <a:xfrm>
            <a:off x="2774061" y="2362772"/>
            <a:ext cx="1440000" cy="47478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CNRPA</a:t>
            </a:r>
          </a:p>
        </p:txBody>
      </p:sp>
      <p:sp>
        <p:nvSpPr>
          <p:cNvPr id="13" name="Rectangle 12">
            <a:extLst>
              <a:ext uri="{FF2B5EF4-FFF2-40B4-BE49-F238E27FC236}">
                <a16:creationId xmlns:a16="http://schemas.microsoft.com/office/drawing/2014/main" id="{FAEABFC7-BDC4-490D-97DB-7E5E882360C2}"/>
              </a:ext>
            </a:extLst>
          </p:cNvPr>
          <p:cNvSpPr/>
          <p:nvPr/>
        </p:nvSpPr>
        <p:spPr>
          <a:xfrm>
            <a:off x="1051721" y="2362772"/>
            <a:ext cx="1440000" cy="474784"/>
          </a:xfrm>
          <a:prstGeom prst="rect">
            <a:avLst/>
          </a:pr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CNCPH</a:t>
            </a:r>
          </a:p>
        </p:txBody>
      </p:sp>
      <p:sp>
        <p:nvSpPr>
          <p:cNvPr id="14" name="Rectangle 13">
            <a:extLst>
              <a:ext uri="{FF2B5EF4-FFF2-40B4-BE49-F238E27FC236}">
                <a16:creationId xmlns:a16="http://schemas.microsoft.com/office/drawing/2014/main" id="{86042BAC-15DC-4673-8D8F-1A619C2C9FDE}"/>
              </a:ext>
            </a:extLst>
          </p:cNvPr>
          <p:cNvSpPr/>
          <p:nvPr/>
        </p:nvSpPr>
        <p:spPr>
          <a:xfrm>
            <a:off x="9245606" y="2362772"/>
            <a:ext cx="1440000" cy="474784"/>
          </a:xfrm>
          <a:prstGeom prst="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UNAASS</a:t>
            </a:r>
          </a:p>
        </p:txBody>
      </p:sp>
      <p:sp>
        <p:nvSpPr>
          <p:cNvPr id="15" name="Rectangle 14">
            <a:extLst>
              <a:ext uri="{FF2B5EF4-FFF2-40B4-BE49-F238E27FC236}">
                <a16:creationId xmlns:a16="http://schemas.microsoft.com/office/drawing/2014/main" id="{CA8E20A8-35EA-4168-99C6-EFED3BAC3746}"/>
              </a:ext>
            </a:extLst>
          </p:cNvPr>
          <p:cNvSpPr/>
          <p:nvPr/>
        </p:nvSpPr>
        <p:spPr>
          <a:xfrm>
            <a:off x="9245606" y="3372543"/>
            <a:ext cx="1440000" cy="474784"/>
          </a:xfrm>
          <a:prstGeom prst="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URAASS</a:t>
            </a:r>
          </a:p>
        </p:txBody>
      </p:sp>
      <p:cxnSp>
        <p:nvCxnSpPr>
          <p:cNvPr id="16" name="Connecteur droit avec flèche 15">
            <a:extLst>
              <a:ext uri="{FF2B5EF4-FFF2-40B4-BE49-F238E27FC236}">
                <a16:creationId xmlns:a16="http://schemas.microsoft.com/office/drawing/2014/main" id="{F0544052-D4AC-4C35-A0C3-CCD2B61498B6}"/>
              </a:ext>
            </a:extLst>
          </p:cNvPr>
          <p:cNvCxnSpPr/>
          <p:nvPr/>
        </p:nvCxnSpPr>
        <p:spPr>
          <a:xfrm>
            <a:off x="909285" y="6120672"/>
            <a:ext cx="1040642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5916FD6E-FF95-43BF-BC7A-D649DCA9D52A}"/>
              </a:ext>
            </a:extLst>
          </p:cNvPr>
          <p:cNvSpPr txBox="1"/>
          <p:nvPr/>
        </p:nvSpPr>
        <p:spPr>
          <a:xfrm>
            <a:off x="1225600" y="6163977"/>
            <a:ext cx="828000"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1975</a:t>
            </a:r>
          </a:p>
        </p:txBody>
      </p:sp>
      <p:sp>
        <p:nvSpPr>
          <p:cNvPr id="18" name="ZoneTexte 17">
            <a:extLst>
              <a:ext uri="{FF2B5EF4-FFF2-40B4-BE49-F238E27FC236}">
                <a16:creationId xmlns:a16="http://schemas.microsoft.com/office/drawing/2014/main" id="{53E0B967-969B-491B-8450-A026733AF7FC}"/>
              </a:ext>
            </a:extLst>
          </p:cNvPr>
          <p:cNvSpPr txBox="1"/>
          <p:nvPr/>
        </p:nvSpPr>
        <p:spPr>
          <a:xfrm>
            <a:off x="2914020" y="6204028"/>
            <a:ext cx="828000"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1982</a:t>
            </a:r>
          </a:p>
        </p:txBody>
      </p:sp>
      <p:sp>
        <p:nvSpPr>
          <p:cNvPr id="19" name="ZoneTexte 18">
            <a:extLst>
              <a:ext uri="{FF2B5EF4-FFF2-40B4-BE49-F238E27FC236}">
                <a16:creationId xmlns:a16="http://schemas.microsoft.com/office/drawing/2014/main" id="{31279ADC-AB60-427E-8EE2-D71E47C5226D}"/>
              </a:ext>
            </a:extLst>
          </p:cNvPr>
          <p:cNvSpPr txBox="1"/>
          <p:nvPr/>
        </p:nvSpPr>
        <p:spPr>
          <a:xfrm>
            <a:off x="4584600" y="6162464"/>
            <a:ext cx="828000"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2002</a:t>
            </a:r>
          </a:p>
        </p:txBody>
      </p:sp>
      <p:sp>
        <p:nvSpPr>
          <p:cNvPr id="20" name="ZoneTexte 19">
            <a:extLst>
              <a:ext uri="{FF2B5EF4-FFF2-40B4-BE49-F238E27FC236}">
                <a16:creationId xmlns:a16="http://schemas.microsoft.com/office/drawing/2014/main" id="{0F7BB6B9-8723-43E9-8BDC-F5E9CC1B24FF}"/>
              </a:ext>
            </a:extLst>
          </p:cNvPr>
          <p:cNvSpPr txBox="1"/>
          <p:nvPr/>
        </p:nvSpPr>
        <p:spPr>
          <a:xfrm>
            <a:off x="6217914" y="6178793"/>
            <a:ext cx="828000"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2009</a:t>
            </a:r>
          </a:p>
        </p:txBody>
      </p:sp>
      <p:sp>
        <p:nvSpPr>
          <p:cNvPr id="21" name="ZoneTexte 20">
            <a:extLst>
              <a:ext uri="{FF2B5EF4-FFF2-40B4-BE49-F238E27FC236}">
                <a16:creationId xmlns:a16="http://schemas.microsoft.com/office/drawing/2014/main" id="{767839D7-B36E-45DF-BDA4-DDC10B3362FA}"/>
              </a:ext>
            </a:extLst>
          </p:cNvPr>
          <p:cNvSpPr txBox="1"/>
          <p:nvPr/>
        </p:nvSpPr>
        <p:spPr>
          <a:xfrm>
            <a:off x="7888730" y="6178793"/>
            <a:ext cx="828000"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2015</a:t>
            </a:r>
          </a:p>
        </p:txBody>
      </p:sp>
      <p:sp>
        <p:nvSpPr>
          <p:cNvPr id="22" name="ZoneTexte 21">
            <a:extLst>
              <a:ext uri="{FF2B5EF4-FFF2-40B4-BE49-F238E27FC236}">
                <a16:creationId xmlns:a16="http://schemas.microsoft.com/office/drawing/2014/main" id="{40321D3E-5EC7-45A9-8A27-0CFC024820B4}"/>
              </a:ext>
            </a:extLst>
          </p:cNvPr>
          <p:cNvSpPr txBox="1"/>
          <p:nvPr/>
        </p:nvSpPr>
        <p:spPr>
          <a:xfrm>
            <a:off x="9535964" y="6178793"/>
            <a:ext cx="828000"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2016</a:t>
            </a:r>
          </a:p>
        </p:txBody>
      </p:sp>
      <p:sp>
        <p:nvSpPr>
          <p:cNvPr id="23" name="Rectangle 22">
            <a:extLst>
              <a:ext uri="{FF2B5EF4-FFF2-40B4-BE49-F238E27FC236}">
                <a16:creationId xmlns:a16="http://schemas.microsoft.com/office/drawing/2014/main" id="{323855C4-40DB-411C-BB2F-18D497D11D7C}"/>
              </a:ext>
            </a:extLst>
          </p:cNvPr>
          <p:cNvSpPr/>
          <p:nvPr/>
        </p:nvSpPr>
        <p:spPr>
          <a:xfrm>
            <a:off x="4333500" y="5461946"/>
            <a:ext cx="1440000" cy="474784"/>
          </a:xfrm>
          <a:prstGeom prst="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CVS</a:t>
            </a:r>
          </a:p>
        </p:txBody>
      </p:sp>
      <p:sp>
        <p:nvSpPr>
          <p:cNvPr id="24" name="Rectangle 23">
            <a:extLst>
              <a:ext uri="{FF2B5EF4-FFF2-40B4-BE49-F238E27FC236}">
                <a16:creationId xmlns:a16="http://schemas.microsoft.com/office/drawing/2014/main" id="{C823A3A2-FB03-4256-9CA1-C2D07D481BEC}"/>
              </a:ext>
            </a:extLst>
          </p:cNvPr>
          <p:cNvSpPr/>
          <p:nvPr/>
        </p:nvSpPr>
        <p:spPr>
          <a:xfrm>
            <a:off x="5966814" y="3397872"/>
            <a:ext cx="1440000" cy="474784"/>
          </a:xfrm>
          <a:prstGeom prst="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CRSA</a:t>
            </a:r>
          </a:p>
        </p:txBody>
      </p:sp>
      <p:grpSp>
        <p:nvGrpSpPr>
          <p:cNvPr id="25" name="Groupe 24">
            <a:extLst>
              <a:ext uri="{FF2B5EF4-FFF2-40B4-BE49-F238E27FC236}">
                <a16:creationId xmlns:a16="http://schemas.microsoft.com/office/drawing/2014/main" id="{C8AE8091-1062-4965-9279-391E31C18B46}"/>
              </a:ext>
            </a:extLst>
          </p:cNvPr>
          <p:cNvGrpSpPr/>
          <p:nvPr/>
        </p:nvGrpSpPr>
        <p:grpSpPr>
          <a:xfrm>
            <a:off x="7505550" y="2362772"/>
            <a:ext cx="1440000" cy="474784"/>
            <a:chOff x="7454061" y="2218459"/>
            <a:chExt cx="1188000" cy="474784"/>
          </a:xfrm>
        </p:grpSpPr>
        <p:sp>
          <p:nvSpPr>
            <p:cNvPr id="26" name="ZoneTexte 25">
              <a:extLst>
                <a:ext uri="{FF2B5EF4-FFF2-40B4-BE49-F238E27FC236}">
                  <a16:creationId xmlns:a16="http://schemas.microsoft.com/office/drawing/2014/main" id="{7452B6A5-37F0-46B7-8F94-DC5AEB2E3584}"/>
                </a:ext>
              </a:extLst>
            </p:cNvPr>
            <p:cNvSpPr txBox="1"/>
            <p:nvPr/>
          </p:nvSpPr>
          <p:spPr>
            <a:xfrm>
              <a:off x="7489064" y="2506889"/>
              <a:ext cx="1152000" cy="180000"/>
            </a:xfrm>
            <a:prstGeom prst="rect">
              <a:avLst/>
            </a:prstGeom>
            <a:solidFill>
              <a:schemeClr val="accent2">
                <a:lumMod val="20000"/>
                <a:lumOff val="80000"/>
              </a:schemeClr>
            </a:solidFill>
            <a:ln>
              <a:noFill/>
            </a:ln>
          </p:spPr>
          <p:txBody>
            <a:bodyPr wrap="square" rtlCol="0">
              <a:spAutoFit/>
            </a:bodyPr>
            <a:lstStyle/>
            <a:p>
              <a:endParaRPr lang="fr-FR"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B5AD8B5E-E7C1-4FB7-A0CA-D20755D24991}"/>
                </a:ext>
              </a:extLst>
            </p:cNvPr>
            <p:cNvSpPr/>
            <p:nvPr/>
          </p:nvSpPr>
          <p:spPr>
            <a:xfrm>
              <a:off x="7454061" y="2218459"/>
              <a:ext cx="1188000" cy="47478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HCFEA</a:t>
              </a:r>
            </a:p>
          </p:txBody>
        </p:sp>
      </p:grpSp>
      <p:grpSp>
        <p:nvGrpSpPr>
          <p:cNvPr id="28" name="Groupe 27">
            <a:extLst>
              <a:ext uri="{FF2B5EF4-FFF2-40B4-BE49-F238E27FC236}">
                <a16:creationId xmlns:a16="http://schemas.microsoft.com/office/drawing/2014/main" id="{2C8404CE-3F7F-420E-9D31-176F119F13A9}"/>
              </a:ext>
            </a:extLst>
          </p:cNvPr>
          <p:cNvGrpSpPr/>
          <p:nvPr/>
        </p:nvGrpSpPr>
        <p:grpSpPr>
          <a:xfrm>
            <a:off x="7505550" y="4409902"/>
            <a:ext cx="1440000" cy="474784"/>
            <a:chOff x="7514657" y="4272415"/>
            <a:chExt cx="1188000" cy="474784"/>
          </a:xfrm>
        </p:grpSpPr>
        <p:sp>
          <p:nvSpPr>
            <p:cNvPr id="29" name="ZoneTexte 28">
              <a:extLst>
                <a:ext uri="{FF2B5EF4-FFF2-40B4-BE49-F238E27FC236}">
                  <a16:creationId xmlns:a16="http://schemas.microsoft.com/office/drawing/2014/main" id="{A46B3F2F-3C78-42D3-B034-C1CA26FDC887}"/>
                </a:ext>
              </a:extLst>
            </p:cNvPr>
            <p:cNvSpPr txBox="1"/>
            <p:nvPr/>
          </p:nvSpPr>
          <p:spPr>
            <a:xfrm>
              <a:off x="7536238" y="4286332"/>
              <a:ext cx="1152000" cy="369332"/>
            </a:xfrm>
            <a:prstGeom prst="rect">
              <a:avLst/>
            </a:prstGeom>
            <a:solidFill>
              <a:schemeClr val="accent4">
                <a:lumMod val="20000"/>
                <a:lumOff val="80000"/>
              </a:schemeClr>
            </a:solidFill>
            <a:ln>
              <a:noFill/>
            </a:ln>
          </p:spPr>
          <p:txBody>
            <a:bodyPr wrap="square" rtlCol="0">
              <a:spAutoFit/>
            </a:bodyPr>
            <a:lstStyle/>
            <a:p>
              <a:endParaRPr lang="fr-FR" dirty="0">
                <a:latin typeface="Times New Roman" panose="02020603050405020304" pitchFamily="18" charset="0"/>
                <a:cs typeface="Times New Roman" panose="02020603050405020304" pitchFamily="18" charset="0"/>
              </a:endParaRPr>
            </a:p>
          </p:txBody>
        </p:sp>
        <p:sp>
          <p:nvSpPr>
            <p:cNvPr id="30" name="ZoneTexte 29">
              <a:extLst>
                <a:ext uri="{FF2B5EF4-FFF2-40B4-BE49-F238E27FC236}">
                  <a16:creationId xmlns:a16="http://schemas.microsoft.com/office/drawing/2014/main" id="{4139B567-E262-4F6B-B8E8-363006BCC230}"/>
                </a:ext>
              </a:extLst>
            </p:cNvPr>
            <p:cNvSpPr txBox="1"/>
            <p:nvPr/>
          </p:nvSpPr>
          <p:spPr>
            <a:xfrm>
              <a:off x="7549660" y="4526999"/>
              <a:ext cx="1152000" cy="216000"/>
            </a:xfrm>
            <a:prstGeom prst="rect">
              <a:avLst/>
            </a:prstGeom>
            <a:solidFill>
              <a:schemeClr val="accent2">
                <a:lumMod val="20000"/>
                <a:lumOff val="80000"/>
              </a:schemeClr>
            </a:solidFill>
            <a:ln>
              <a:noFill/>
            </a:ln>
          </p:spPr>
          <p:txBody>
            <a:bodyPr wrap="square" rtlCol="0">
              <a:spAutoFit/>
            </a:bodyPr>
            <a:lstStyle/>
            <a:p>
              <a:endParaRPr lang="fr-FR" dirty="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9899647D-C9D6-46B0-A5E9-490175C299F7}"/>
                </a:ext>
              </a:extLst>
            </p:cNvPr>
            <p:cNvSpPr/>
            <p:nvPr/>
          </p:nvSpPr>
          <p:spPr>
            <a:xfrm>
              <a:off x="7514657" y="4272415"/>
              <a:ext cx="1188000" cy="47478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CDCA</a:t>
              </a:r>
            </a:p>
          </p:txBody>
        </p:sp>
      </p:grpSp>
      <p:grpSp>
        <p:nvGrpSpPr>
          <p:cNvPr id="32" name="Groupe 31">
            <a:extLst>
              <a:ext uri="{FF2B5EF4-FFF2-40B4-BE49-F238E27FC236}">
                <a16:creationId xmlns:a16="http://schemas.microsoft.com/office/drawing/2014/main" id="{7D2FCD21-980A-4C83-B454-5945B902C747}"/>
              </a:ext>
            </a:extLst>
          </p:cNvPr>
          <p:cNvGrpSpPr/>
          <p:nvPr/>
        </p:nvGrpSpPr>
        <p:grpSpPr>
          <a:xfrm>
            <a:off x="2780084" y="2229162"/>
            <a:ext cx="1175953" cy="655013"/>
            <a:chOff x="2377113" y="2254103"/>
            <a:chExt cx="1175953" cy="655013"/>
          </a:xfrm>
        </p:grpSpPr>
        <p:cxnSp>
          <p:nvCxnSpPr>
            <p:cNvPr id="33" name="Connecteur droit 32">
              <a:extLst>
                <a:ext uri="{FF2B5EF4-FFF2-40B4-BE49-F238E27FC236}">
                  <a16:creationId xmlns:a16="http://schemas.microsoft.com/office/drawing/2014/main" id="{6610C100-D8D0-48E9-8B66-799F5ED99CC9}"/>
                </a:ext>
              </a:extLst>
            </p:cNvPr>
            <p:cNvCxnSpPr/>
            <p:nvPr/>
          </p:nvCxnSpPr>
          <p:spPr>
            <a:xfrm>
              <a:off x="2377113" y="2254103"/>
              <a:ext cx="1175953" cy="6459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E9B6ACB2-4F06-4498-889E-EFF72273088E}"/>
                </a:ext>
              </a:extLst>
            </p:cNvPr>
            <p:cNvCxnSpPr/>
            <p:nvPr/>
          </p:nvCxnSpPr>
          <p:spPr>
            <a:xfrm flipH="1">
              <a:off x="2377113" y="2263206"/>
              <a:ext cx="1175953" cy="6459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8FC94C3F-C01C-43E4-8D1B-B2AE75818AA0}"/>
              </a:ext>
            </a:extLst>
          </p:cNvPr>
          <p:cNvSpPr/>
          <p:nvPr/>
        </p:nvSpPr>
        <p:spPr>
          <a:xfrm>
            <a:off x="2774060" y="4368338"/>
            <a:ext cx="1440000" cy="47478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CODERPA</a:t>
            </a:r>
          </a:p>
        </p:txBody>
      </p:sp>
      <p:sp>
        <p:nvSpPr>
          <p:cNvPr id="51" name="Rectangle 50">
            <a:extLst>
              <a:ext uri="{FF2B5EF4-FFF2-40B4-BE49-F238E27FC236}">
                <a16:creationId xmlns:a16="http://schemas.microsoft.com/office/drawing/2014/main" id="{3D9B7AD1-54E1-4B61-A28F-9755CABA1C09}"/>
              </a:ext>
            </a:extLst>
          </p:cNvPr>
          <p:cNvSpPr/>
          <p:nvPr/>
        </p:nvSpPr>
        <p:spPr>
          <a:xfrm>
            <a:off x="2776209" y="3330979"/>
            <a:ext cx="1440000" cy="47478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CORERPA</a:t>
            </a:r>
          </a:p>
        </p:txBody>
      </p:sp>
      <p:sp>
        <p:nvSpPr>
          <p:cNvPr id="52" name="Rectangle 51">
            <a:extLst>
              <a:ext uri="{FF2B5EF4-FFF2-40B4-BE49-F238E27FC236}">
                <a16:creationId xmlns:a16="http://schemas.microsoft.com/office/drawing/2014/main" id="{E03046CE-8DF5-4079-BDA9-AB341A91595D}"/>
              </a:ext>
            </a:extLst>
          </p:cNvPr>
          <p:cNvSpPr/>
          <p:nvPr/>
        </p:nvSpPr>
        <p:spPr>
          <a:xfrm>
            <a:off x="4333500" y="4368338"/>
            <a:ext cx="1440000" cy="474784"/>
          </a:xfrm>
          <a:prstGeom prst="rect">
            <a:avLst/>
          </a:pr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CDCPH</a:t>
            </a:r>
          </a:p>
        </p:txBody>
      </p:sp>
      <p:sp>
        <p:nvSpPr>
          <p:cNvPr id="53" name="Rectangle 52">
            <a:extLst>
              <a:ext uri="{FF2B5EF4-FFF2-40B4-BE49-F238E27FC236}">
                <a16:creationId xmlns:a16="http://schemas.microsoft.com/office/drawing/2014/main" id="{136378A3-0348-49FD-AA21-8B3F4601EED3}"/>
              </a:ext>
            </a:extLst>
          </p:cNvPr>
          <p:cNvSpPr/>
          <p:nvPr/>
        </p:nvSpPr>
        <p:spPr>
          <a:xfrm>
            <a:off x="5966814" y="4962963"/>
            <a:ext cx="1440000" cy="474784"/>
          </a:xfrm>
          <a:prstGeom prst="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CT</a:t>
            </a:r>
          </a:p>
        </p:txBody>
      </p:sp>
      <p:grpSp>
        <p:nvGrpSpPr>
          <p:cNvPr id="35" name="Groupe 34">
            <a:extLst>
              <a:ext uri="{FF2B5EF4-FFF2-40B4-BE49-F238E27FC236}">
                <a16:creationId xmlns:a16="http://schemas.microsoft.com/office/drawing/2014/main" id="{42837798-216E-402B-B658-9CA5FB7ED7D2}"/>
              </a:ext>
            </a:extLst>
          </p:cNvPr>
          <p:cNvGrpSpPr/>
          <p:nvPr/>
        </p:nvGrpSpPr>
        <p:grpSpPr>
          <a:xfrm>
            <a:off x="2782233" y="3287362"/>
            <a:ext cx="1175953" cy="655013"/>
            <a:chOff x="2377113" y="2254103"/>
            <a:chExt cx="1175953" cy="655013"/>
          </a:xfrm>
        </p:grpSpPr>
        <p:cxnSp>
          <p:nvCxnSpPr>
            <p:cNvPr id="36" name="Connecteur droit 35">
              <a:extLst>
                <a:ext uri="{FF2B5EF4-FFF2-40B4-BE49-F238E27FC236}">
                  <a16:creationId xmlns:a16="http://schemas.microsoft.com/office/drawing/2014/main" id="{C31E106D-566D-4553-8D41-6F6AF3673390}"/>
                </a:ext>
              </a:extLst>
            </p:cNvPr>
            <p:cNvCxnSpPr/>
            <p:nvPr/>
          </p:nvCxnSpPr>
          <p:spPr>
            <a:xfrm>
              <a:off x="2377113" y="2254103"/>
              <a:ext cx="1175953" cy="6459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068C5F44-C40A-46A1-A654-03DDDF0A50A6}"/>
                </a:ext>
              </a:extLst>
            </p:cNvPr>
            <p:cNvCxnSpPr/>
            <p:nvPr/>
          </p:nvCxnSpPr>
          <p:spPr>
            <a:xfrm flipH="1">
              <a:off x="2377113" y="2263206"/>
              <a:ext cx="1175953" cy="6459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8" name="Groupe 37">
            <a:extLst>
              <a:ext uri="{FF2B5EF4-FFF2-40B4-BE49-F238E27FC236}">
                <a16:creationId xmlns:a16="http://schemas.microsoft.com/office/drawing/2014/main" id="{ED5D5A42-F1D4-4B17-8CDC-481F1C2BBB14}"/>
              </a:ext>
            </a:extLst>
          </p:cNvPr>
          <p:cNvGrpSpPr/>
          <p:nvPr/>
        </p:nvGrpSpPr>
        <p:grpSpPr>
          <a:xfrm>
            <a:off x="2780084" y="4328799"/>
            <a:ext cx="1175953" cy="655013"/>
            <a:chOff x="2377113" y="2254103"/>
            <a:chExt cx="1175953" cy="655013"/>
          </a:xfrm>
        </p:grpSpPr>
        <p:cxnSp>
          <p:nvCxnSpPr>
            <p:cNvPr id="39" name="Connecteur droit 38">
              <a:extLst>
                <a:ext uri="{FF2B5EF4-FFF2-40B4-BE49-F238E27FC236}">
                  <a16:creationId xmlns:a16="http://schemas.microsoft.com/office/drawing/2014/main" id="{704DBF43-FD54-49E8-AD85-B1BA9FB0FFFC}"/>
                </a:ext>
              </a:extLst>
            </p:cNvPr>
            <p:cNvCxnSpPr/>
            <p:nvPr/>
          </p:nvCxnSpPr>
          <p:spPr>
            <a:xfrm>
              <a:off x="2377113" y="2254103"/>
              <a:ext cx="1175953" cy="6459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6DE7753A-1D8D-4D09-8A8E-DC0637ECA7B5}"/>
                </a:ext>
              </a:extLst>
            </p:cNvPr>
            <p:cNvCxnSpPr/>
            <p:nvPr/>
          </p:nvCxnSpPr>
          <p:spPr>
            <a:xfrm flipH="1">
              <a:off x="2377113" y="2263206"/>
              <a:ext cx="1175953" cy="6459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1" name="Groupe 40">
            <a:extLst>
              <a:ext uri="{FF2B5EF4-FFF2-40B4-BE49-F238E27FC236}">
                <a16:creationId xmlns:a16="http://schemas.microsoft.com/office/drawing/2014/main" id="{EF438A62-2C45-42BA-8E05-CC3F38BB55AC}"/>
              </a:ext>
            </a:extLst>
          </p:cNvPr>
          <p:cNvGrpSpPr/>
          <p:nvPr/>
        </p:nvGrpSpPr>
        <p:grpSpPr>
          <a:xfrm>
            <a:off x="4339524" y="4328799"/>
            <a:ext cx="1175953" cy="655013"/>
            <a:chOff x="2377113" y="2254103"/>
            <a:chExt cx="1175953" cy="655013"/>
          </a:xfrm>
        </p:grpSpPr>
        <p:cxnSp>
          <p:nvCxnSpPr>
            <p:cNvPr id="42" name="Connecteur droit 41">
              <a:extLst>
                <a:ext uri="{FF2B5EF4-FFF2-40B4-BE49-F238E27FC236}">
                  <a16:creationId xmlns:a16="http://schemas.microsoft.com/office/drawing/2014/main" id="{CF07398A-8D2D-49C5-BDCC-332D027376BF}"/>
                </a:ext>
              </a:extLst>
            </p:cNvPr>
            <p:cNvCxnSpPr/>
            <p:nvPr/>
          </p:nvCxnSpPr>
          <p:spPr>
            <a:xfrm>
              <a:off x="2377113" y="2254103"/>
              <a:ext cx="1175953" cy="6459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8E2A427B-4F09-4DA7-810F-A404FEB0BC36}"/>
                </a:ext>
              </a:extLst>
            </p:cNvPr>
            <p:cNvCxnSpPr/>
            <p:nvPr/>
          </p:nvCxnSpPr>
          <p:spPr>
            <a:xfrm flipH="1">
              <a:off x="2377113" y="2263206"/>
              <a:ext cx="1175953" cy="6459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CDCB30D7-900C-44F4-8270-F631EF7F33FA}"/>
              </a:ext>
            </a:extLst>
          </p:cNvPr>
          <p:cNvSpPr/>
          <p:nvPr/>
        </p:nvSpPr>
        <p:spPr>
          <a:xfrm>
            <a:off x="9245606" y="4971869"/>
            <a:ext cx="1440000" cy="474784"/>
          </a:xfrm>
          <a:prstGeom prst="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CTS</a:t>
            </a:r>
          </a:p>
        </p:txBody>
      </p:sp>
      <p:grpSp>
        <p:nvGrpSpPr>
          <p:cNvPr id="45" name="Groupe 44">
            <a:extLst>
              <a:ext uri="{FF2B5EF4-FFF2-40B4-BE49-F238E27FC236}">
                <a16:creationId xmlns:a16="http://schemas.microsoft.com/office/drawing/2014/main" id="{2AD36F4B-F79B-4BB5-AC69-0D64CAA963EC}"/>
              </a:ext>
            </a:extLst>
          </p:cNvPr>
          <p:cNvGrpSpPr/>
          <p:nvPr/>
        </p:nvGrpSpPr>
        <p:grpSpPr>
          <a:xfrm>
            <a:off x="5972838" y="4923423"/>
            <a:ext cx="1175953" cy="655013"/>
            <a:chOff x="2377113" y="2254103"/>
            <a:chExt cx="1175953" cy="655013"/>
          </a:xfrm>
        </p:grpSpPr>
        <p:cxnSp>
          <p:nvCxnSpPr>
            <p:cNvPr id="46" name="Connecteur droit 45">
              <a:extLst>
                <a:ext uri="{FF2B5EF4-FFF2-40B4-BE49-F238E27FC236}">
                  <a16:creationId xmlns:a16="http://schemas.microsoft.com/office/drawing/2014/main" id="{5D793CF0-3D9C-4F0B-8EDF-99ED0DAA8FBB}"/>
                </a:ext>
              </a:extLst>
            </p:cNvPr>
            <p:cNvCxnSpPr/>
            <p:nvPr/>
          </p:nvCxnSpPr>
          <p:spPr>
            <a:xfrm>
              <a:off x="2377113" y="2254103"/>
              <a:ext cx="1175953" cy="6459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79E76EAF-3D34-4115-83E2-35AAC5B77A4D}"/>
                </a:ext>
              </a:extLst>
            </p:cNvPr>
            <p:cNvCxnSpPr/>
            <p:nvPr/>
          </p:nvCxnSpPr>
          <p:spPr>
            <a:xfrm flipH="1">
              <a:off x="2377113" y="2263206"/>
              <a:ext cx="1175953" cy="6459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8" name="Ellipse 47">
            <a:extLst>
              <a:ext uri="{FF2B5EF4-FFF2-40B4-BE49-F238E27FC236}">
                <a16:creationId xmlns:a16="http://schemas.microsoft.com/office/drawing/2014/main" id="{0A7C9CFB-5203-4ED4-8BEA-A63E3F6C3809}"/>
              </a:ext>
            </a:extLst>
          </p:cNvPr>
          <p:cNvSpPr/>
          <p:nvPr/>
        </p:nvSpPr>
        <p:spPr>
          <a:xfrm>
            <a:off x="306936" y="245177"/>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13091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p:bldP spid="18" grpId="0"/>
      <p:bldP spid="19" grpId="0"/>
      <p:bldP spid="20" grpId="0"/>
      <p:bldP spid="21" grpId="0"/>
      <p:bldP spid="22" grpId="0"/>
      <p:bldP spid="23" grpId="0" animBg="1"/>
      <p:bldP spid="24" grpId="0" animBg="1"/>
      <p:bldP spid="50" grpId="0" animBg="1"/>
      <p:bldP spid="51" grpId="0" animBg="1"/>
      <p:bldP spid="52" grpId="0" animBg="1"/>
      <p:bldP spid="5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85633A2-D38E-44F6-A045-9C46B26FEE00}"/>
              </a:ext>
            </a:extLst>
          </p:cNvPr>
          <p:cNvPicPr>
            <a:picLocks noChangeAspect="1"/>
          </p:cNvPicPr>
          <p:nvPr/>
        </p:nvPicPr>
        <p:blipFill rotWithShape="1">
          <a:blip r:embed="rId3"/>
          <a:srcRect l="29388" t="47483" r="30510" b="20408"/>
          <a:stretch/>
        </p:blipFill>
        <p:spPr>
          <a:xfrm>
            <a:off x="1488943" y="2311089"/>
            <a:ext cx="8980003" cy="4044428"/>
          </a:xfrm>
          <a:prstGeom prst="rect">
            <a:avLst/>
          </a:prstGeom>
        </p:spPr>
      </p:pic>
      <p:pic>
        <p:nvPicPr>
          <p:cNvPr id="4" name="Image 3">
            <a:extLst>
              <a:ext uri="{FF2B5EF4-FFF2-40B4-BE49-F238E27FC236}">
                <a16:creationId xmlns:a16="http://schemas.microsoft.com/office/drawing/2014/main" id="{56DFA355-E4EE-4526-BBB5-0322E8F701B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5876343"/>
            <a:ext cx="1354240" cy="897008"/>
          </a:xfrm>
          <a:prstGeom prst="rect">
            <a:avLst/>
          </a:prstGeom>
        </p:spPr>
      </p:pic>
      <p:pic>
        <p:nvPicPr>
          <p:cNvPr id="5" name="Image 4" descr="Accueil">
            <a:extLst>
              <a:ext uri="{FF2B5EF4-FFF2-40B4-BE49-F238E27FC236}">
                <a16:creationId xmlns:a16="http://schemas.microsoft.com/office/drawing/2014/main" id="{12BC6F06-B63C-41E3-99D0-A0DFCF0A3BD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180007" y="5960992"/>
            <a:ext cx="1814195" cy="727710"/>
          </a:xfrm>
          <a:prstGeom prst="rect">
            <a:avLst/>
          </a:prstGeom>
          <a:noFill/>
          <a:ln>
            <a:noFill/>
          </a:ln>
        </p:spPr>
      </p:pic>
      <p:sp>
        <p:nvSpPr>
          <p:cNvPr id="8" name="Titre 1">
            <a:extLst>
              <a:ext uri="{FF2B5EF4-FFF2-40B4-BE49-F238E27FC236}">
                <a16:creationId xmlns:a16="http://schemas.microsoft.com/office/drawing/2014/main" id="{E56639CA-0D3E-416E-AB5C-37093FCADD7A}"/>
              </a:ext>
            </a:extLst>
          </p:cNvPr>
          <p:cNvSpPr>
            <a:spLocks noGrp="1"/>
          </p:cNvSpPr>
          <p:nvPr>
            <p:ph type="title"/>
          </p:nvPr>
        </p:nvSpPr>
        <p:spPr>
          <a:xfrm>
            <a:off x="2895600" y="784693"/>
            <a:ext cx="8610600" cy="1293028"/>
          </a:xfrm>
        </p:spPr>
        <p:txBody>
          <a:bodyPr>
            <a:normAutofit/>
          </a:bodyPr>
          <a:lstStyle/>
          <a:p>
            <a:r>
              <a:rPr lang="fr-FR" dirty="0">
                <a:latin typeface="Times New Roman" panose="02020603050405020304" pitchFamily="18" charset="0"/>
                <a:cs typeface="Times New Roman" panose="02020603050405020304" pitchFamily="18" charset="0"/>
              </a:rPr>
              <a:t>Le paysage participatif handicap et vieillissement</a:t>
            </a:r>
          </a:p>
        </p:txBody>
      </p:sp>
      <p:sp>
        <p:nvSpPr>
          <p:cNvPr id="6" name="Ellipse 5">
            <a:extLst>
              <a:ext uri="{FF2B5EF4-FFF2-40B4-BE49-F238E27FC236}">
                <a16:creationId xmlns:a16="http://schemas.microsoft.com/office/drawing/2014/main" id="{029D66A7-F314-430E-8AE2-0ECF87F4220A}"/>
              </a:ext>
            </a:extLst>
          </p:cNvPr>
          <p:cNvSpPr/>
          <p:nvPr/>
        </p:nvSpPr>
        <p:spPr>
          <a:xfrm>
            <a:off x="306936" y="245177"/>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49483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C58012-3B09-4827-AEB9-07E6B21585B6}"/>
              </a:ext>
            </a:extLst>
          </p:cNvPr>
          <p:cNvGrpSpPr/>
          <p:nvPr/>
        </p:nvGrpSpPr>
        <p:grpSpPr>
          <a:xfrm>
            <a:off x="1844566" y="2459421"/>
            <a:ext cx="8292662" cy="3634206"/>
            <a:chOff x="0" y="0"/>
            <a:chExt cx="6448427" cy="2781935"/>
          </a:xfrm>
        </p:grpSpPr>
        <p:sp>
          <p:nvSpPr>
            <p:cNvPr id="6" name="Rectangle 5">
              <a:extLst>
                <a:ext uri="{FF2B5EF4-FFF2-40B4-BE49-F238E27FC236}">
                  <a16:creationId xmlns:a16="http://schemas.microsoft.com/office/drawing/2014/main" id="{62DFEB0E-F8BA-45D6-96AE-9DAA9261B54E}"/>
                </a:ext>
              </a:extLst>
            </p:cNvPr>
            <p:cNvSpPr/>
            <p:nvPr/>
          </p:nvSpPr>
          <p:spPr>
            <a:xfrm>
              <a:off x="0" y="0"/>
              <a:ext cx="6393600" cy="27819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fr-FR" sz="1200">
                  <a:effectLst/>
                  <a:ea typeface="Times New Roman" panose="02020603050405020304" pitchFamily="18" charset="0"/>
                </a:rPr>
                <a:t> </a:t>
              </a:r>
            </a:p>
          </p:txBody>
        </p:sp>
        <p:grpSp>
          <p:nvGrpSpPr>
            <p:cNvPr id="7" name="Groupe 6">
              <a:extLst>
                <a:ext uri="{FF2B5EF4-FFF2-40B4-BE49-F238E27FC236}">
                  <a16:creationId xmlns:a16="http://schemas.microsoft.com/office/drawing/2014/main" id="{68508116-935D-4247-96D2-27734E57D5C7}"/>
                </a:ext>
              </a:extLst>
            </p:cNvPr>
            <p:cNvGrpSpPr/>
            <p:nvPr/>
          </p:nvGrpSpPr>
          <p:grpSpPr>
            <a:xfrm>
              <a:off x="9626" y="9625"/>
              <a:ext cx="6438801" cy="2760537"/>
              <a:chOff x="0" y="0"/>
              <a:chExt cx="6438801" cy="2760537"/>
            </a:xfrm>
          </p:grpSpPr>
          <p:cxnSp>
            <p:nvCxnSpPr>
              <p:cNvPr id="8" name="Connecteur droit avec flèche 7">
                <a:extLst>
                  <a:ext uri="{FF2B5EF4-FFF2-40B4-BE49-F238E27FC236}">
                    <a16:creationId xmlns:a16="http://schemas.microsoft.com/office/drawing/2014/main" id="{CC7E2C65-5EE7-4D93-A4D4-196714D6E8E2}"/>
                  </a:ext>
                </a:extLst>
              </p:cNvPr>
              <p:cNvCxnSpPr/>
              <p:nvPr/>
            </p:nvCxnSpPr>
            <p:spPr>
              <a:xfrm>
                <a:off x="272956" y="2417738"/>
                <a:ext cx="4452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 de texte 2">
                <a:extLst>
                  <a:ext uri="{FF2B5EF4-FFF2-40B4-BE49-F238E27FC236}">
                    <a16:creationId xmlns:a16="http://schemas.microsoft.com/office/drawing/2014/main" id="{E4E4F2CA-03C2-4C03-9239-F6673D19274C}"/>
                  </a:ext>
                </a:extLst>
              </p:cNvPr>
              <p:cNvSpPr txBox="1">
                <a:spLocks noChangeArrowheads="1"/>
              </p:cNvSpPr>
              <p:nvPr/>
            </p:nvSpPr>
            <p:spPr bwMode="auto">
              <a:xfrm>
                <a:off x="873457" y="2292824"/>
                <a:ext cx="2304415" cy="269821"/>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0"/>
                  </a:spcAft>
                </a:pPr>
                <a:r>
                  <a:rPr lang="fr-FR" sz="1200">
                    <a:effectLst/>
                    <a:latin typeface="Calibri" panose="020F0502020204030204" pitchFamily="34" charset="0"/>
                    <a:ea typeface="Times New Roman" panose="02020603050405020304" pitchFamily="18" charset="0"/>
                  </a:rPr>
                  <a:t>Désigne</a:t>
                </a:r>
              </a:p>
            </p:txBody>
          </p:sp>
          <p:cxnSp>
            <p:nvCxnSpPr>
              <p:cNvPr id="10" name="Connecteur droit avec flèche 9">
                <a:extLst>
                  <a:ext uri="{FF2B5EF4-FFF2-40B4-BE49-F238E27FC236}">
                    <a16:creationId xmlns:a16="http://schemas.microsoft.com/office/drawing/2014/main" id="{67489BAB-54C5-4667-86D8-A4D67F5954B3}"/>
                  </a:ext>
                </a:extLst>
              </p:cNvPr>
              <p:cNvCxnSpPr/>
              <p:nvPr/>
            </p:nvCxnSpPr>
            <p:spPr>
              <a:xfrm>
                <a:off x="272956" y="2615631"/>
                <a:ext cx="445135"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Zone de texte 2">
                <a:extLst>
                  <a:ext uri="{FF2B5EF4-FFF2-40B4-BE49-F238E27FC236}">
                    <a16:creationId xmlns:a16="http://schemas.microsoft.com/office/drawing/2014/main" id="{417089C6-73A6-4BDE-9362-28C491CE9A83}"/>
                  </a:ext>
                </a:extLst>
              </p:cNvPr>
              <p:cNvSpPr txBox="1">
                <a:spLocks noChangeArrowheads="1"/>
              </p:cNvSpPr>
              <p:nvPr/>
            </p:nvSpPr>
            <p:spPr bwMode="auto">
              <a:xfrm>
                <a:off x="866633" y="2490716"/>
                <a:ext cx="2304415" cy="269821"/>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0"/>
                  </a:spcAft>
                </a:pPr>
                <a:r>
                  <a:rPr lang="fr-FR" sz="1200">
                    <a:effectLst/>
                    <a:latin typeface="Calibri" panose="020F0502020204030204" pitchFamily="34" charset="0"/>
                    <a:ea typeface="Times New Roman" panose="02020603050405020304" pitchFamily="18" charset="0"/>
                  </a:rPr>
                  <a:t>Propose</a:t>
                </a:r>
              </a:p>
            </p:txBody>
          </p:sp>
          <p:grpSp>
            <p:nvGrpSpPr>
              <p:cNvPr id="12" name="Groupe 11">
                <a:extLst>
                  <a:ext uri="{FF2B5EF4-FFF2-40B4-BE49-F238E27FC236}">
                    <a16:creationId xmlns:a16="http://schemas.microsoft.com/office/drawing/2014/main" id="{AE7CA996-C295-48DD-A9F6-E551FDA3B460}"/>
                  </a:ext>
                </a:extLst>
              </p:cNvPr>
              <p:cNvGrpSpPr/>
              <p:nvPr/>
            </p:nvGrpSpPr>
            <p:grpSpPr>
              <a:xfrm>
                <a:off x="0" y="0"/>
                <a:ext cx="6438801" cy="2307532"/>
                <a:chOff x="0" y="0"/>
                <a:chExt cx="6438801" cy="2307532"/>
              </a:xfrm>
            </p:grpSpPr>
            <p:sp>
              <p:nvSpPr>
                <p:cNvPr id="13" name="Rectangle 12">
                  <a:extLst>
                    <a:ext uri="{FF2B5EF4-FFF2-40B4-BE49-F238E27FC236}">
                      <a16:creationId xmlns:a16="http://schemas.microsoft.com/office/drawing/2014/main" id="{83933E40-C148-4596-B0CB-CA7AE52FB033}"/>
                    </a:ext>
                  </a:extLst>
                </p:cNvPr>
                <p:cNvSpPr/>
                <p:nvPr/>
              </p:nvSpPr>
              <p:spPr>
                <a:xfrm>
                  <a:off x="0" y="1146412"/>
                  <a:ext cx="6372224" cy="11157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4" name="Rectangle 13">
                  <a:extLst>
                    <a:ext uri="{FF2B5EF4-FFF2-40B4-BE49-F238E27FC236}">
                      <a16:creationId xmlns:a16="http://schemas.microsoft.com/office/drawing/2014/main" id="{D50BD0B4-9F92-48C4-9DBF-AAD61978BB47}"/>
                    </a:ext>
                  </a:extLst>
                </p:cNvPr>
                <p:cNvSpPr/>
                <p:nvPr/>
              </p:nvSpPr>
              <p:spPr>
                <a:xfrm>
                  <a:off x="0" y="0"/>
                  <a:ext cx="6372224" cy="11157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5" name="Zone de texte 2">
                  <a:extLst>
                    <a:ext uri="{FF2B5EF4-FFF2-40B4-BE49-F238E27FC236}">
                      <a16:creationId xmlns:a16="http://schemas.microsoft.com/office/drawing/2014/main" id="{AD505231-2B9A-4E66-BAC7-FD1A55AD9686}"/>
                    </a:ext>
                  </a:extLst>
                </p:cNvPr>
                <p:cNvSpPr txBox="1">
                  <a:spLocks noChangeArrowheads="1"/>
                </p:cNvSpPr>
                <p:nvPr/>
              </p:nvSpPr>
              <p:spPr bwMode="auto">
                <a:xfrm>
                  <a:off x="5711092" y="866440"/>
                  <a:ext cx="727709" cy="314959"/>
                </a:xfrm>
                <a:prstGeom prst="rect">
                  <a:avLst/>
                </a:prstGeom>
                <a:noFill/>
                <a:ln w="9525">
                  <a:noFill/>
                  <a:miter lim="800000"/>
                  <a:headEnd/>
                  <a:tailEnd/>
                </a:ln>
              </p:spPr>
              <p:txBody>
                <a:bodyPr rot="0" vert="horz" wrap="square" lIns="91440" tIns="45720" rIns="91440" bIns="45720" anchor="t" anchorCtr="0">
                  <a:spAutoFit/>
                </a:bodyPr>
                <a:lstStyle/>
                <a:p>
                  <a:pPr algn="just">
                    <a:lnSpc>
                      <a:spcPct val="115000"/>
                    </a:lnSpc>
                    <a:spcAft>
                      <a:spcPts val="0"/>
                    </a:spcAft>
                  </a:pPr>
                  <a:r>
                    <a:rPr lang="fr-FR" sz="1200">
                      <a:effectLst/>
                      <a:latin typeface="Calibri" panose="020F0502020204030204" pitchFamily="34" charset="0"/>
                      <a:ea typeface="Times New Roman" panose="02020603050405020304" pitchFamily="18" charset="0"/>
                    </a:rPr>
                    <a:t>RÉGION</a:t>
                  </a:r>
                </a:p>
              </p:txBody>
            </p:sp>
            <p:sp>
              <p:nvSpPr>
                <p:cNvPr id="16" name="Zone de texte 2">
                  <a:extLst>
                    <a:ext uri="{FF2B5EF4-FFF2-40B4-BE49-F238E27FC236}">
                      <a16:creationId xmlns:a16="http://schemas.microsoft.com/office/drawing/2014/main" id="{E803FA0B-A51E-41BF-B206-4C2C5557F851}"/>
                    </a:ext>
                  </a:extLst>
                </p:cNvPr>
                <p:cNvSpPr txBox="1">
                  <a:spLocks noChangeArrowheads="1"/>
                </p:cNvSpPr>
                <p:nvPr/>
              </p:nvSpPr>
              <p:spPr bwMode="auto">
                <a:xfrm>
                  <a:off x="5813927" y="1992573"/>
                  <a:ext cx="619124" cy="314959"/>
                </a:xfrm>
                <a:prstGeom prst="rect">
                  <a:avLst/>
                </a:prstGeom>
                <a:noFill/>
                <a:ln w="9525">
                  <a:noFill/>
                  <a:miter lim="800000"/>
                  <a:headEnd/>
                  <a:tailEnd/>
                </a:ln>
              </p:spPr>
              <p:txBody>
                <a:bodyPr rot="0" vert="horz" wrap="square" lIns="91440" tIns="45720" rIns="91440" bIns="45720" anchor="t" anchorCtr="0">
                  <a:spAutoFit/>
                </a:bodyPr>
                <a:lstStyle/>
                <a:p>
                  <a:pPr algn="just">
                    <a:lnSpc>
                      <a:spcPct val="115000"/>
                    </a:lnSpc>
                    <a:spcAft>
                      <a:spcPts val="0"/>
                    </a:spcAft>
                  </a:pPr>
                  <a:r>
                    <a:rPr lang="fr-FR" sz="1200">
                      <a:effectLst/>
                      <a:latin typeface="Calibri" panose="020F0502020204030204" pitchFamily="34" charset="0"/>
                      <a:ea typeface="Times New Roman" panose="02020603050405020304" pitchFamily="18" charset="0"/>
                    </a:rPr>
                    <a:t>DÉPT</a:t>
                  </a:r>
                </a:p>
              </p:txBody>
            </p:sp>
            <p:grpSp>
              <p:nvGrpSpPr>
                <p:cNvPr id="17" name="Groupe 16">
                  <a:extLst>
                    <a:ext uri="{FF2B5EF4-FFF2-40B4-BE49-F238E27FC236}">
                      <a16:creationId xmlns:a16="http://schemas.microsoft.com/office/drawing/2014/main" id="{0284EED3-0051-4ACA-947F-C980D654DC11}"/>
                    </a:ext>
                  </a:extLst>
                </p:cNvPr>
                <p:cNvGrpSpPr/>
                <p:nvPr/>
              </p:nvGrpSpPr>
              <p:grpSpPr>
                <a:xfrm>
                  <a:off x="46820" y="40943"/>
                  <a:ext cx="5975871" cy="1997600"/>
                  <a:chOff x="0" y="0"/>
                  <a:chExt cx="5975871" cy="1997600"/>
                </a:xfrm>
              </p:grpSpPr>
              <p:cxnSp>
                <p:nvCxnSpPr>
                  <p:cNvPr id="18" name="Connecteur droit avec flèche 17">
                    <a:extLst>
                      <a:ext uri="{FF2B5EF4-FFF2-40B4-BE49-F238E27FC236}">
                        <a16:creationId xmlns:a16="http://schemas.microsoft.com/office/drawing/2014/main" id="{35DA8730-513B-463A-91AE-55A943E57D41}"/>
                      </a:ext>
                    </a:extLst>
                  </p:cNvPr>
                  <p:cNvCxnSpPr/>
                  <p:nvPr/>
                </p:nvCxnSpPr>
                <p:spPr>
                  <a:xfrm>
                    <a:off x="3214995" y="1555845"/>
                    <a:ext cx="1018927" cy="16694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C5CABACC-FEC2-4DED-9A25-2598CF50AB17}"/>
                      </a:ext>
                    </a:extLst>
                  </p:cNvPr>
                  <p:cNvCxnSpPr/>
                  <p:nvPr/>
                </p:nvCxnSpPr>
                <p:spPr>
                  <a:xfrm>
                    <a:off x="3201348" y="1248770"/>
                    <a:ext cx="1876508" cy="21464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0" name="Groupe 19">
                    <a:extLst>
                      <a:ext uri="{FF2B5EF4-FFF2-40B4-BE49-F238E27FC236}">
                        <a16:creationId xmlns:a16="http://schemas.microsoft.com/office/drawing/2014/main" id="{735275A6-FC47-480B-89B0-7BE300294425}"/>
                      </a:ext>
                    </a:extLst>
                  </p:cNvPr>
                  <p:cNvGrpSpPr/>
                  <p:nvPr/>
                </p:nvGrpSpPr>
                <p:grpSpPr>
                  <a:xfrm>
                    <a:off x="0" y="0"/>
                    <a:ext cx="3217270" cy="1886455"/>
                    <a:chOff x="0" y="0"/>
                    <a:chExt cx="3217270" cy="1886455"/>
                  </a:xfrm>
                </p:grpSpPr>
                <p:grpSp>
                  <p:nvGrpSpPr>
                    <p:cNvPr id="28" name="Groupe 27">
                      <a:extLst>
                        <a:ext uri="{FF2B5EF4-FFF2-40B4-BE49-F238E27FC236}">
                          <a16:creationId xmlns:a16="http://schemas.microsoft.com/office/drawing/2014/main" id="{C2291E5A-8C5A-4B48-8381-570A315873A8}"/>
                        </a:ext>
                      </a:extLst>
                    </p:cNvPr>
                    <p:cNvGrpSpPr/>
                    <p:nvPr/>
                  </p:nvGrpSpPr>
                  <p:grpSpPr>
                    <a:xfrm>
                      <a:off x="0" y="0"/>
                      <a:ext cx="1990725" cy="844365"/>
                      <a:chOff x="0" y="0"/>
                      <a:chExt cx="1990725" cy="844365"/>
                    </a:xfrm>
                  </p:grpSpPr>
                  <p:sp>
                    <p:nvSpPr>
                      <p:cNvPr id="34" name="Ellipse 33">
                        <a:extLst>
                          <a:ext uri="{FF2B5EF4-FFF2-40B4-BE49-F238E27FC236}">
                            <a16:creationId xmlns:a16="http://schemas.microsoft.com/office/drawing/2014/main" id="{E6E7C70A-CA3C-4F4F-8853-3A5145ECEE2D}"/>
                          </a:ext>
                        </a:extLst>
                      </p:cNvPr>
                      <p:cNvSpPr/>
                      <p:nvPr/>
                    </p:nvSpPr>
                    <p:spPr>
                      <a:xfrm>
                        <a:off x="0" y="149178"/>
                        <a:ext cx="1990725" cy="69518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35" name="Groupe 34">
                        <a:extLst>
                          <a:ext uri="{FF2B5EF4-FFF2-40B4-BE49-F238E27FC236}">
                            <a16:creationId xmlns:a16="http://schemas.microsoft.com/office/drawing/2014/main" id="{40D0D3A8-DB6B-4AB8-AD14-8323904F5BC0}"/>
                          </a:ext>
                        </a:extLst>
                      </p:cNvPr>
                      <p:cNvGrpSpPr/>
                      <p:nvPr/>
                    </p:nvGrpSpPr>
                    <p:grpSpPr>
                      <a:xfrm>
                        <a:off x="246607" y="0"/>
                        <a:ext cx="1496523" cy="651332"/>
                        <a:chOff x="0" y="0"/>
                        <a:chExt cx="1496523" cy="651332"/>
                      </a:xfrm>
                    </p:grpSpPr>
                    <p:sp>
                      <p:nvSpPr>
                        <p:cNvPr id="36" name="Zone de texte 2">
                          <a:extLst>
                            <a:ext uri="{FF2B5EF4-FFF2-40B4-BE49-F238E27FC236}">
                              <a16:creationId xmlns:a16="http://schemas.microsoft.com/office/drawing/2014/main" id="{D6BF787A-5EF7-4449-8A41-155E3D375848}"/>
                            </a:ext>
                          </a:extLst>
                        </p:cNvPr>
                        <p:cNvSpPr txBox="1">
                          <a:spLocks noChangeArrowheads="1"/>
                        </p:cNvSpPr>
                        <p:nvPr/>
                      </p:nvSpPr>
                      <p:spPr bwMode="auto">
                        <a:xfrm>
                          <a:off x="436729" y="0"/>
                          <a:ext cx="600075" cy="257124"/>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fr-FR" sz="1200">
                              <a:effectLst/>
                              <a:latin typeface="Calibri" panose="020F0502020204030204" pitchFamily="34" charset="0"/>
                              <a:ea typeface="Times New Roman" panose="02020603050405020304" pitchFamily="18" charset="0"/>
                            </a:rPr>
                            <a:t>ARS</a:t>
                          </a:r>
                        </a:p>
                      </p:txBody>
                    </p:sp>
                    <p:grpSp>
                      <p:nvGrpSpPr>
                        <p:cNvPr id="37" name="Groupe 36">
                          <a:extLst>
                            <a:ext uri="{FF2B5EF4-FFF2-40B4-BE49-F238E27FC236}">
                              <a16:creationId xmlns:a16="http://schemas.microsoft.com/office/drawing/2014/main" id="{554B387D-5A98-4739-AA16-E5B607B322E9}"/>
                            </a:ext>
                          </a:extLst>
                        </p:cNvPr>
                        <p:cNvGrpSpPr/>
                        <p:nvPr/>
                      </p:nvGrpSpPr>
                      <p:grpSpPr>
                        <a:xfrm>
                          <a:off x="0" y="327546"/>
                          <a:ext cx="1496523" cy="323786"/>
                          <a:chOff x="0" y="0"/>
                          <a:chExt cx="1496523" cy="323786"/>
                        </a:xfrm>
                      </p:grpSpPr>
                      <p:sp>
                        <p:nvSpPr>
                          <p:cNvPr id="38" name="Rectangle à coins arrondis 26">
                            <a:extLst>
                              <a:ext uri="{FF2B5EF4-FFF2-40B4-BE49-F238E27FC236}">
                                <a16:creationId xmlns:a16="http://schemas.microsoft.com/office/drawing/2014/main" id="{12192608-769D-4554-AD3D-0C2C0CBEDE43}"/>
                              </a:ext>
                            </a:extLst>
                          </p:cNvPr>
                          <p:cNvSpPr/>
                          <p:nvPr/>
                        </p:nvSpPr>
                        <p:spPr>
                          <a:xfrm>
                            <a:off x="0" y="0"/>
                            <a:ext cx="725424" cy="32378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fr-FR" sz="1200">
                                <a:solidFill>
                                  <a:srgbClr val="000000"/>
                                </a:solidFill>
                                <a:effectLst/>
                                <a:ea typeface="Times New Roman" panose="02020603050405020304" pitchFamily="18" charset="0"/>
                              </a:rPr>
                              <a:t>CRSA</a:t>
                            </a:r>
                            <a:endParaRPr lang="fr-FR" sz="1200">
                              <a:effectLst/>
                              <a:ea typeface="Times New Roman" panose="02020603050405020304" pitchFamily="18" charset="0"/>
                            </a:endParaRPr>
                          </a:p>
                        </p:txBody>
                      </p:sp>
                      <p:sp>
                        <p:nvSpPr>
                          <p:cNvPr id="39" name="Rectangle à coins arrondis 27">
                            <a:extLst>
                              <a:ext uri="{FF2B5EF4-FFF2-40B4-BE49-F238E27FC236}">
                                <a16:creationId xmlns:a16="http://schemas.microsoft.com/office/drawing/2014/main" id="{441FB4C5-976E-4D4F-AA86-15F6DC10E3CA}"/>
                              </a:ext>
                            </a:extLst>
                          </p:cNvPr>
                          <p:cNvSpPr/>
                          <p:nvPr/>
                        </p:nvSpPr>
                        <p:spPr>
                          <a:xfrm>
                            <a:off x="771099" y="0"/>
                            <a:ext cx="725424" cy="32378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fr-FR" sz="1200">
                                <a:solidFill>
                                  <a:srgbClr val="000000"/>
                                </a:solidFill>
                                <a:effectLst/>
                                <a:ea typeface="Times New Roman" panose="02020603050405020304" pitchFamily="18" charset="0"/>
                              </a:rPr>
                              <a:t>CTS</a:t>
                            </a:r>
                            <a:endParaRPr lang="fr-FR" sz="1200">
                              <a:effectLst/>
                              <a:ea typeface="Times New Roman" panose="02020603050405020304" pitchFamily="18" charset="0"/>
                            </a:endParaRPr>
                          </a:p>
                        </p:txBody>
                      </p:sp>
                    </p:grpSp>
                  </p:grpSp>
                </p:grpSp>
                <p:cxnSp>
                  <p:nvCxnSpPr>
                    <p:cNvPr id="29" name="Connecteur droit avec flèche 28">
                      <a:extLst>
                        <a:ext uri="{FF2B5EF4-FFF2-40B4-BE49-F238E27FC236}">
                          <a16:creationId xmlns:a16="http://schemas.microsoft.com/office/drawing/2014/main" id="{9E5365C4-89F9-4E1C-9C47-BAB819CC2AFF}"/>
                        </a:ext>
                      </a:extLst>
                    </p:cNvPr>
                    <p:cNvCxnSpPr/>
                    <p:nvPr/>
                  </p:nvCxnSpPr>
                  <p:spPr>
                    <a:xfrm flipH="1" flipV="1">
                      <a:off x="1726442" y="625901"/>
                      <a:ext cx="971550" cy="54281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37094A5-901E-46A6-B6A2-B01A68F6DB63}"/>
                        </a:ext>
                      </a:extLst>
                    </p:cNvPr>
                    <p:cNvCxnSpPr/>
                    <p:nvPr/>
                  </p:nvCxnSpPr>
                  <p:spPr>
                    <a:xfrm flipH="1" flipV="1">
                      <a:off x="832513" y="673669"/>
                      <a:ext cx="1327868" cy="51673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Rectangle à coins arrondis 14">
                      <a:extLst>
                        <a:ext uri="{FF2B5EF4-FFF2-40B4-BE49-F238E27FC236}">
                          <a16:creationId xmlns:a16="http://schemas.microsoft.com/office/drawing/2014/main" id="{D80869B3-0C0B-4F8A-81CC-440896413FDC}"/>
                        </a:ext>
                      </a:extLst>
                    </p:cNvPr>
                    <p:cNvSpPr/>
                    <p:nvPr/>
                  </p:nvSpPr>
                  <p:spPr>
                    <a:xfrm>
                      <a:off x="2150470" y="1173707"/>
                      <a:ext cx="1066800" cy="47615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fr-FR" sz="1200">
                          <a:solidFill>
                            <a:srgbClr val="000000"/>
                          </a:solidFill>
                          <a:effectLst/>
                          <a:ea typeface="Times New Roman" panose="02020603050405020304" pitchFamily="18" charset="0"/>
                        </a:rPr>
                        <a:t>CDCA</a:t>
                      </a:r>
                      <a:endParaRPr lang="fr-FR" sz="1200">
                        <a:effectLst/>
                        <a:ea typeface="Times New Roman" panose="02020603050405020304" pitchFamily="18" charset="0"/>
                      </a:endParaRPr>
                    </a:p>
                  </p:txBody>
                </p:sp>
                <p:cxnSp>
                  <p:nvCxnSpPr>
                    <p:cNvPr id="32" name="Connecteur droit avec flèche 31">
                      <a:extLst>
                        <a:ext uri="{FF2B5EF4-FFF2-40B4-BE49-F238E27FC236}">
                          <a16:creationId xmlns:a16="http://schemas.microsoft.com/office/drawing/2014/main" id="{C9D309D8-1C19-4C53-8896-8A9B1D00A0A6}"/>
                        </a:ext>
                      </a:extLst>
                    </p:cNvPr>
                    <p:cNvCxnSpPr/>
                    <p:nvPr/>
                  </p:nvCxnSpPr>
                  <p:spPr>
                    <a:xfrm flipH="1">
                      <a:off x="1330656" y="1467134"/>
                      <a:ext cx="818984" cy="236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à coins arrondis 30">
                      <a:extLst>
                        <a:ext uri="{FF2B5EF4-FFF2-40B4-BE49-F238E27FC236}">
                          <a16:creationId xmlns:a16="http://schemas.microsoft.com/office/drawing/2014/main" id="{0AFF9CBD-3E90-42F9-89C3-91B55C591421}"/>
                        </a:ext>
                      </a:extLst>
                    </p:cNvPr>
                    <p:cNvSpPr/>
                    <p:nvPr/>
                  </p:nvSpPr>
                  <p:spPr>
                    <a:xfrm>
                      <a:off x="587801" y="1562669"/>
                      <a:ext cx="725424" cy="32378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fr-FR" sz="1200">
                          <a:solidFill>
                            <a:srgbClr val="000000"/>
                          </a:solidFill>
                          <a:effectLst/>
                          <a:ea typeface="Times New Roman" panose="02020603050405020304" pitchFamily="18" charset="0"/>
                        </a:rPr>
                        <a:t>MJMP</a:t>
                      </a:r>
                      <a:endParaRPr lang="fr-FR" sz="1200">
                        <a:effectLst/>
                        <a:ea typeface="Times New Roman" panose="02020603050405020304" pitchFamily="18" charset="0"/>
                      </a:endParaRPr>
                    </a:p>
                  </p:txBody>
                </p:sp>
              </p:grpSp>
              <p:grpSp>
                <p:nvGrpSpPr>
                  <p:cNvPr id="21" name="Groupe 20">
                    <a:extLst>
                      <a:ext uri="{FF2B5EF4-FFF2-40B4-BE49-F238E27FC236}">
                        <a16:creationId xmlns:a16="http://schemas.microsoft.com/office/drawing/2014/main" id="{D464ABFB-8C3D-4B80-B9E9-8A85C64A154F}"/>
                      </a:ext>
                    </a:extLst>
                  </p:cNvPr>
                  <p:cNvGrpSpPr/>
                  <p:nvPr/>
                </p:nvGrpSpPr>
                <p:grpSpPr>
                  <a:xfrm>
                    <a:off x="3985146" y="1153236"/>
                    <a:ext cx="1990725" cy="844364"/>
                    <a:chOff x="0" y="0"/>
                    <a:chExt cx="1990725" cy="844364"/>
                  </a:xfrm>
                </p:grpSpPr>
                <p:sp>
                  <p:nvSpPr>
                    <p:cNvPr id="22" name="Ellipse 21">
                      <a:extLst>
                        <a:ext uri="{FF2B5EF4-FFF2-40B4-BE49-F238E27FC236}">
                          <a16:creationId xmlns:a16="http://schemas.microsoft.com/office/drawing/2014/main" id="{986B93B8-EA5D-4DF1-BA10-A48B80047B0F}"/>
                        </a:ext>
                      </a:extLst>
                    </p:cNvPr>
                    <p:cNvSpPr/>
                    <p:nvPr/>
                  </p:nvSpPr>
                  <p:spPr>
                    <a:xfrm>
                      <a:off x="0" y="149177"/>
                      <a:ext cx="1990725" cy="69518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23" name="Groupe 22">
                      <a:extLst>
                        <a:ext uri="{FF2B5EF4-FFF2-40B4-BE49-F238E27FC236}">
                          <a16:creationId xmlns:a16="http://schemas.microsoft.com/office/drawing/2014/main" id="{672A6311-E8DE-4ED5-A47E-597BA0B6BE3A}"/>
                        </a:ext>
                      </a:extLst>
                    </p:cNvPr>
                    <p:cNvGrpSpPr/>
                    <p:nvPr/>
                  </p:nvGrpSpPr>
                  <p:grpSpPr>
                    <a:xfrm>
                      <a:off x="246608" y="0"/>
                      <a:ext cx="1496949" cy="651332"/>
                      <a:chOff x="0" y="0"/>
                      <a:chExt cx="1496949" cy="651332"/>
                    </a:xfrm>
                  </p:grpSpPr>
                  <p:sp>
                    <p:nvSpPr>
                      <p:cNvPr id="24" name="Zone de texte 2">
                        <a:extLst>
                          <a:ext uri="{FF2B5EF4-FFF2-40B4-BE49-F238E27FC236}">
                            <a16:creationId xmlns:a16="http://schemas.microsoft.com/office/drawing/2014/main" id="{9DD26823-D4D3-4441-A631-A63415732759}"/>
                          </a:ext>
                        </a:extLst>
                      </p:cNvPr>
                      <p:cNvSpPr txBox="1">
                        <a:spLocks noChangeArrowheads="1"/>
                      </p:cNvSpPr>
                      <p:nvPr/>
                    </p:nvSpPr>
                    <p:spPr bwMode="auto">
                      <a:xfrm>
                        <a:off x="436728" y="0"/>
                        <a:ext cx="600075" cy="25712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fr-FR" sz="1200">
                            <a:effectLst/>
                            <a:latin typeface="Calibri" panose="020F0502020204030204" pitchFamily="34" charset="0"/>
                            <a:ea typeface="Times New Roman" panose="02020603050405020304" pitchFamily="18" charset="0"/>
                          </a:rPr>
                          <a:t>MDPH</a:t>
                        </a:r>
                      </a:p>
                    </p:txBody>
                  </p:sp>
                  <p:grpSp>
                    <p:nvGrpSpPr>
                      <p:cNvPr id="25" name="Groupe 24">
                        <a:extLst>
                          <a:ext uri="{FF2B5EF4-FFF2-40B4-BE49-F238E27FC236}">
                            <a16:creationId xmlns:a16="http://schemas.microsoft.com/office/drawing/2014/main" id="{61F91948-C5C0-4563-B4E3-D208F5DB3CC1}"/>
                          </a:ext>
                        </a:extLst>
                      </p:cNvPr>
                      <p:cNvGrpSpPr/>
                      <p:nvPr/>
                    </p:nvGrpSpPr>
                    <p:grpSpPr>
                      <a:xfrm>
                        <a:off x="0" y="327546"/>
                        <a:ext cx="1496949" cy="323786"/>
                        <a:chOff x="0" y="0"/>
                        <a:chExt cx="1496949" cy="323850"/>
                      </a:xfrm>
                    </p:grpSpPr>
                    <p:sp>
                      <p:nvSpPr>
                        <p:cNvPr id="26" name="Rectangle à coins arrondis 16">
                          <a:extLst>
                            <a:ext uri="{FF2B5EF4-FFF2-40B4-BE49-F238E27FC236}">
                              <a16:creationId xmlns:a16="http://schemas.microsoft.com/office/drawing/2014/main" id="{37DD240B-F0C3-4E09-A089-E2E665A9E216}"/>
                            </a:ext>
                          </a:extLst>
                        </p:cNvPr>
                        <p:cNvSpPr/>
                        <p:nvPr/>
                      </p:nvSpPr>
                      <p:spPr>
                        <a:xfrm>
                          <a:off x="0" y="0"/>
                          <a:ext cx="725424" cy="32385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fr-FR" sz="1200">
                              <a:solidFill>
                                <a:srgbClr val="000000"/>
                              </a:solidFill>
                              <a:effectLst/>
                              <a:ea typeface="Times New Roman" panose="02020603050405020304" pitchFamily="18" charset="0"/>
                            </a:rPr>
                            <a:t>CDAPH</a:t>
                          </a:r>
                          <a:endParaRPr lang="fr-FR" sz="1200">
                            <a:effectLst/>
                            <a:ea typeface="Times New Roman" panose="02020603050405020304" pitchFamily="18" charset="0"/>
                          </a:endParaRPr>
                        </a:p>
                      </p:txBody>
                    </p:sp>
                    <p:sp>
                      <p:nvSpPr>
                        <p:cNvPr id="27" name="Rectangle à coins arrondis 17">
                          <a:extLst>
                            <a:ext uri="{FF2B5EF4-FFF2-40B4-BE49-F238E27FC236}">
                              <a16:creationId xmlns:a16="http://schemas.microsoft.com/office/drawing/2014/main" id="{CEA5B121-264F-4C24-BD50-B65C194B5349}"/>
                            </a:ext>
                          </a:extLst>
                        </p:cNvPr>
                        <p:cNvSpPr/>
                        <p:nvPr/>
                      </p:nvSpPr>
                      <p:spPr>
                        <a:xfrm>
                          <a:off x="771525" y="0"/>
                          <a:ext cx="725424" cy="32385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fr-FR" sz="1200">
                              <a:solidFill>
                                <a:srgbClr val="000000"/>
                              </a:solidFill>
                              <a:effectLst/>
                              <a:ea typeface="Times New Roman" panose="02020603050405020304" pitchFamily="18" charset="0"/>
                            </a:rPr>
                            <a:t>COMEX</a:t>
                          </a:r>
                          <a:endParaRPr lang="fr-FR" sz="1200">
                            <a:effectLst/>
                            <a:ea typeface="Times New Roman" panose="02020603050405020304" pitchFamily="18" charset="0"/>
                          </a:endParaRPr>
                        </a:p>
                      </p:txBody>
                    </p:sp>
                  </p:grpSp>
                </p:grpSp>
              </p:grpSp>
            </p:grpSp>
          </p:grpSp>
        </p:grpSp>
      </p:grpSp>
      <p:sp>
        <p:nvSpPr>
          <p:cNvPr id="40" name="Titre 1">
            <a:extLst>
              <a:ext uri="{FF2B5EF4-FFF2-40B4-BE49-F238E27FC236}">
                <a16:creationId xmlns:a16="http://schemas.microsoft.com/office/drawing/2014/main" id="{99634202-D8D2-476E-A926-CE3ADE466616}"/>
              </a:ext>
            </a:extLst>
          </p:cNvPr>
          <p:cNvSpPr>
            <a:spLocks noGrp="1"/>
          </p:cNvSpPr>
          <p:nvPr>
            <p:ph type="title"/>
          </p:nvPr>
        </p:nvSpPr>
        <p:spPr>
          <a:xfrm>
            <a:off x="2895600" y="784693"/>
            <a:ext cx="8610600" cy="1293028"/>
          </a:xfrm>
        </p:spPr>
        <p:txBody>
          <a:bodyPr>
            <a:normAutofit/>
          </a:bodyPr>
          <a:lstStyle/>
          <a:p>
            <a:r>
              <a:rPr lang="fr-FR" dirty="0">
                <a:latin typeface="Times New Roman" panose="02020603050405020304" pitchFamily="18" charset="0"/>
                <a:cs typeface="Times New Roman" panose="02020603050405020304" pitchFamily="18" charset="0"/>
              </a:rPr>
              <a:t>CDCA : INSTANCE PIVOT DANS L’ESPACE DE PARTICIPATION</a:t>
            </a:r>
          </a:p>
        </p:txBody>
      </p:sp>
      <p:sp>
        <p:nvSpPr>
          <p:cNvPr id="41" name="Ellipse 40">
            <a:extLst>
              <a:ext uri="{FF2B5EF4-FFF2-40B4-BE49-F238E27FC236}">
                <a16:creationId xmlns:a16="http://schemas.microsoft.com/office/drawing/2014/main" id="{526283DC-0A17-4A6C-91AE-B885E271371B}"/>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2</a:t>
            </a:r>
          </a:p>
        </p:txBody>
      </p:sp>
      <p:sp>
        <p:nvSpPr>
          <p:cNvPr id="42" name="ZoneTexte 41">
            <a:extLst>
              <a:ext uri="{FF2B5EF4-FFF2-40B4-BE49-F238E27FC236}">
                <a16:creationId xmlns:a16="http://schemas.microsoft.com/office/drawing/2014/main" id="{259817F9-616C-46DE-8FAA-E4EBA23BA5EE}"/>
              </a:ext>
            </a:extLst>
          </p:cNvPr>
          <p:cNvSpPr txBox="1"/>
          <p:nvPr/>
        </p:nvSpPr>
        <p:spPr>
          <a:xfrm>
            <a:off x="1064663" y="6243491"/>
            <a:ext cx="10181897"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Sources : Loi ASV, 2015 ; Décret relatif au Conseil départemental de la citoyenneté et de l’autonomie, 2016.</a:t>
            </a:r>
            <a:endParaRPr lang="en-Z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12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A4364-620E-4FB1-BD46-9D5A001091E8}"/>
              </a:ext>
            </a:extLst>
          </p:cNvPr>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LE rôle du CDCA</a:t>
            </a:r>
          </a:p>
        </p:txBody>
      </p:sp>
      <p:sp>
        <p:nvSpPr>
          <p:cNvPr id="4" name="Ellipse 3">
            <a:extLst>
              <a:ext uri="{FF2B5EF4-FFF2-40B4-BE49-F238E27FC236}">
                <a16:creationId xmlns:a16="http://schemas.microsoft.com/office/drawing/2014/main" id="{181CCC52-5D80-4BE7-BA5F-3E7AAFFC6ED4}"/>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2</a:t>
            </a:r>
          </a:p>
        </p:txBody>
      </p:sp>
      <p:sp>
        <p:nvSpPr>
          <p:cNvPr id="5" name="ZoneTexte 4">
            <a:extLst>
              <a:ext uri="{FF2B5EF4-FFF2-40B4-BE49-F238E27FC236}">
                <a16:creationId xmlns:a16="http://schemas.microsoft.com/office/drawing/2014/main" id="{6DBBCA33-0AEE-4710-8839-7A4B4D674061}"/>
              </a:ext>
            </a:extLst>
          </p:cNvPr>
          <p:cNvSpPr txBox="1"/>
          <p:nvPr/>
        </p:nvSpPr>
        <p:spPr>
          <a:xfrm>
            <a:off x="306936" y="2204577"/>
            <a:ext cx="3744000" cy="4401205"/>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pPr algn="ctr"/>
            <a:r>
              <a:rPr lang="fr-FR" sz="2000" b="1" dirty="0">
                <a:latin typeface="Times New Roman" panose="02020603050405020304" pitchFamily="18" charset="0"/>
                <a:cs typeface="Times New Roman" panose="02020603050405020304" pitchFamily="18" charset="0"/>
              </a:rPr>
              <a:t>Rôle consultatif</a:t>
            </a:r>
          </a:p>
          <a:p>
            <a:endParaRPr lang="fr-F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Les </a:t>
            </a:r>
            <a:r>
              <a:rPr lang="fr-FR" sz="2000" b="1" dirty="0">
                <a:latin typeface="Times New Roman" panose="02020603050405020304" pitchFamily="18" charset="0"/>
                <a:cs typeface="Times New Roman" panose="02020603050405020304" pitchFamily="18" charset="0"/>
              </a:rPr>
              <a:t>schémas régionaux et départementaux</a:t>
            </a:r>
            <a:r>
              <a:rPr lang="fr-FR" sz="2000" dirty="0">
                <a:latin typeface="Times New Roman" panose="02020603050405020304" pitchFamily="18" charset="0"/>
                <a:cs typeface="Times New Roman" panose="02020603050405020304" pitchFamily="18" charset="0"/>
              </a:rPr>
              <a:t> (santé, autonomie, habitat…)</a:t>
            </a:r>
          </a:p>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La </a:t>
            </a:r>
            <a:r>
              <a:rPr lang="fr-FR" sz="2000" b="1" dirty="0">
                <a:latin typeface="Times New Roman" panose="02020603050405020304" pitchFamily="18" charset="0"/>
                <a:cs typeface="Times New Roman" panose="02020603050405020304" pitchFamily="18" charset="0"/>
              </a:rPr>
              <a:t>programmation des moyens</a:t>
            </a:r>
            <a:r>
              <a:rPr lang="fr-FR" sz="2000" dirty="0">
                <a:latin typeface="Times New Roman" panose="02020603050405020304" pitchFamily="18" charset="0"/>
                <a:cs typeface="Times New Roman" panose="02020603050405020304" pitchFamily="18" charset="0"/>
              </a:rPr>
              <a:t> (ARS, Département, régimes d’assurance vieillesse)</a:t>
            </a:r>
          </a:p>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Les </a:t>
            </a:r>
            <a:r>
              <a:rPr lang="fr-FR" sz="2000" b="1" dirty="0">
                <a:latin typeface="Times New Roman" panose="02020603050405020304" pitchFamily="18" charset="0"/>
                <a:cs typeface="Times New Roman" panose="02020603050405020304" pitchFamily="18" charset="0"/>
              </a:rPr>
              <a:t>rapports d’activités</a:t>
            </a:r>
            <a:r>
              <a:rPr lang="fr-FR" sz="2000" dirty="0">
                <a:latin typeface="Times New Roman" panose="02020603050405020304" pitchFamily="18" charset="0"/>
                <a:cs typeface="Times New Roman" panose="02020603050405020304" pitchFamily="18" charset="0"/>
              </a:rPr>
              <a:t> (MDPH, prévention de la perte d’autonomie…)</a:t>
            </a:r>
          </a:p>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Les </a:t>
            </a:r>
            <a:r>
              <a:rPr lang="fr-FR" sz="2000" b="1" dirty="0">
                <a:latin typeface="Times New Roman" panose="02020603050405020304" pitchFamily="18" charset="0"/>
                <a:cs typeface="Times New Roman" panose="02020603050405020304" pitchFamily="18" charset="0"/>
              </a:rPr>
              <a:t>conventions de coopération</a:t>
            </a:r>
            <a:r>
              <a:rPr lang="fr-FR" sz="2000" dirty="0">
                <a:latin typeface="Times New Roman" panose="02020603050405020304" pitchFamily="18" charset="0"/>
                <a:cs typeface="Times New Roman" panose="02020603050405020304" pitchFamily="18" charset="0"/>
              </a:rPr>
              <a:t> sur les politiques de l’autonomie</a:t>
            </a:r>
          </a:p>
        </p:txBody>
      </p:sp>
      <p:sp>
        <p:nvSpPr>
          <p:cNvPr id="6" name="ZoneTexte 5">
            <a:extLst>
              <a:ext uri="{FF2B5EF4-FFF2-40B4-BE49-F238E27FC236}">
                <a16:creationId xmlns:a16="http://schemas.microsoft.com/office/drawing/2014/main" id="{052B398F-112A-42E5-A778-20A72593E456}"/>
              </a:ext>
            </a:extLst>
          </p:cNvPr>
          <p:cNvSpPr txBox="1"/>
          <p:nvPr/>
        </p:nvSpPr>
        <p:spPr>
          <a:xfrm>
            <a:off x="4224000" y="2204577"/>
            <a:ext cx="3744000" cy="4401205"/>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pPr algn="ctr"/>
            <a:r>
              <a:rPr lang="fr-FR" sz="2000" b="1" dirty="0">
                <a:latin typeface="Times New Roman" panose="02020603050405020304" pitchFamily="18" charset="0"/>
                <a:cs typeface="Times New Roman" panose="02020603050405020304" pitchFamily="18" charset="0"/>
              </a:rPr>
              <a:t>Rôle d’acteur et de proposition</a:t>
            </a:r>
          </a:p>
          <a:p>
            <a:pPr algn="ctr"/>
            <a:endParaRPr lang="fr-FR"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Favorise la </a:t>
            </a:r>
            <a:r>
              <a:rPr lang="fr-FR" sz="2000" b="1" dirty="0">
                <a:latin typeface="Times New Roman" panose="02020603050405020304" pitchFamily="18" charset="0"/>
                <a:cs typeface="Times New Roman" panose="02020603050405020304" pitchFamily="18" charset="0"/>
              </a:rPr>
              <a:t>participation des personnes âgées et handicapées</a:t>
            </a:r>
            <a:r>
              <a:rPr lang="fr-FR" sz="2000" dirty="0">
                <a:latin typeface="Times New Roman" panose="02020603050405020304" pitchFamily="18" charset="0"/>
                <a:cs typeface="Times New Roman" panose="02020603050405020304" pitchFamily="18" charset="0"/>
              </a:rPr>
              <a:t> aux politiques d’autonomie</a:t>
            </a: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Formule des </a:t>
            </a:r>
            <a:r>
              <a:rPr lang="fr-FR" sz="2000" b="1" dirty="0">
                <a:latin typeface="Times New Roman" panose="02020603050405020304" pitchFamily="18" charset="0"/>
                <a:cs typeface="Times New Roman" panose="02020603050405020304" pitchFamily="18" charset="0"/>
              </a:rPr>
              <a:t>recommandations</a:t>
            </a:r>
            <a:r>
              <a:rPr lang="fr-FR" sz="2000" dirty="0">
                <a:latin typeface="Times New Roman" panose="02020603050405020304" pitchFamily="18" charset="0"/>
                <a:cs typeface="Times New Roman" panose="02020603050405020304" pitchFamily="18" charset="0"/>
              </a:rPr>
              <a:t> : respect des droits, bientraitance, proches aidants, éthique, etc.</a:t>
            </a:r>
          </a:p>
          <a:p>
            <a:pPr marL="342900" indent="-342900">
              <a:buFont typeface="Arial" panose="020B0604020202020204" pitchFamily="34" charset="0"/>
              <a:buChar char="•"/>
            </a:pPr>
            <a:r>
              <a:rPr lang="fr-FR" sz="2000" b="1" dirty="0">
                <a:latin typeface="Times New Roman" panose="02020603050405020304" pitchFamily="18" charset="0"/>
                <a:cs typeface="Times New Roman" panose="02020603050405020304" pitchFamily="18" charset="0"/>
              </a:rPr>
              <a:t>Débat de toute question</a:t>
            </a:r>
            <a:r>
              <a:rPr lang="fr-FR" sz="2000" dirty="0">
                <a:latin typeface="Times New Roman" panose="02020603050405020304" pitchFamily="18" charset="0"/>
                <a:cs typeface="Times New Roman" panose="02020603050405020304" pitchFamily="18" charset="0"/>
              </a:rPr>
              <a:t> liée à l’autonomie et propose des orientations</a:t>
            </a:r>
          </a:p>
          <a:p>
            <a:endParaRPr lang="en-ZA" sz="2000" dirty="0">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BD035062-295D-415F-B267-9171EC10DA94}"/>
              </a:ext>
            </a:extLst>
          </p:cNvPr>
          <p:cNvSpPr txBox="1"/>
          <p:nvPr/>
        </p:nvSpPr>
        <p:spPr>
          <a:xfrm>
            <a:off x="8141064" y="2204573"/>
            <a:ext cx="3744000" cy="4401205"/>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pPr algn="ctr"/>
            <a:r>
              <a:rPr lang="fr-FR" sz="2000" b="1" dirty="0">
                <a:latin typeface="Times New Roman" panose="02020603050405020304" pitchFamily="18" charset="0"/>
                <a:cs typeface="Times New Roman" panose="02020603050405020304" pitchFamily="18" charset="0"/>
              </a:rPr>
              <a:t>Rôle d’information et de suivi</a:t>
            </a:r>
          </a:p>
          <a:p>
            <a:pPr algn="ctr"/>
            <a:endParaRPr lang="fr-FR"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Est </a:t>
            </a:r>
            <a:r>
              <a:rPr lang="fr-FR" sz="2000" b="1" dirty="0">
                <a:latin typeface="Times New Roman" panose="02020603050405020304" pitchFamily="18" charset="0"/>
                <a:cs typeface="Times New Roman" panose="02020603050405020304" pitchFamily="18" charset="0"/>
              </a:rPr>
              <a:t>informé</a:t>
            </a:r>
            <a:r>
              <a:rPr lang="fr-FR" sz="2000" dirty="0">
                <a:latin typeface="Times New Roman" panose="02020603050405020304" pitchFamily="18" charset="0"/>
                <a:cs typeface="Times New Roman" panose="02020603050405020304" pitchFamily="18" charset="0"/>
              </a:rPr>
              <a:t> sur les plans départementaux (habitat, insertion, équipements…)</a:t>
            </a: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Suit l’</a:t>
            </a:r>
            <a:r>
              <a:rPr lang="fr-FR" sz="2000" b="1" dirty="0">
                <a:latin typeface="Times New Roman" panose="02020603050405020304" pitchFamily="18" charset="0"/>
                <a:cs typeface="Times New Roman" panose="02020603050405020304" pitchFamily="18" charset="0"/>
              </a:rPr>
              <a:t>activité de la MDA (Maison Départementale de l’Autonomie)</a:t>
            </a:r>
            <a:endParaRPr lang="fr-F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Transmet un </a:t>
            </a:r>
            <a:r>
              <a:rPr lang="fr-FR" sz="2000" b="1" dirty="0">
                <a:latin typeface="Times New Roman" panose="02020603050405020304" pitchFamily="18" charset="0"/>
                <a:cs typeface="Times New Roman" panose="02020603050405020304" pitchFamily="18" charset="0"/>
              </a:rPr>
              <a:t>rapport biennal</a:t>
            </a:r>
            <a:r>
              <a:rPr lang="fr-FR" sz="2000" dirty="0">
                <a:latin typeface="Times New Roman" panose="02020603050405020304" pitchFamily="18" charset="0"/>
                <a:cs typeface="Times New Roman" panose="02020603050405020304" pitchFamily="18" charset="0"/>
              </a:rPr>
              <a:t> aux instances nationales (HCFEA, CNCPH, CNSA)</a:t>
            </a:r>
          </a:p>
          <a:p>
            <a:pPr marL="342900" indent="-342900">
              <a:buFont typeface="Arial" panose="020B0604020202020204" pitchFamily="34" charset="0"/>
              <a:buChar char="•"/>
            </a:pPr>
            <a:endParaRPr lang="fr-F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55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E543DB-BFDC-4A3D-8218-CE14F48FC051}"/>
              </a:ext>
            </a:extLst>
          </p:cNvPr>
          <p:cNvSpPr>
            <a:spLocks noGrp="1"/>
          </p:cNvSpPr>
          <p:nvPr>
            <p:ph type="title"/>
          </p:nvPr>
        </p:nvSpPr>
        <p:spPr>
          <a:xfrm>
            <a:off x="2895600" y="544454"/>
            <a:ext cx="8610600" cy="1293028"/>
          </a:xfrm>
        </p:spPr>
        <p:txBody>
          <a:bodyPr/>
          <a:lstStyle/>
          <a:p>
            <a:r>
              <a:rPr lang="fr-FR" dirty="0">
                <a:latin typeface="Times New Roman" panose="02020603050405020304" pitchFamily="18" charset="0"/>
                <a:cs typeface="Times New Roman" panose="02020603050405020304" pitchFamily="18" charset="0"/>
              </a:rPr>
              <a:t>Un changement de modèle</a:t>
            </a:r>
          </a:p>
        </p:txBody>
      </p:sp>
      <p:grpSp>
        <p:nvGrpSpPr>
          <p:cNvPr id="21" name="Groupe 20">
            <a:extLst>
              <a:ext uri="{FF2B5EF4-FFF2-40B4-BE49-F238E27FC236}">
                <a16:creationId xmlns:a16="http://schemas.microsoft.com/office/drawing/2014/main" id="{50ACA0EC-9B3A-4155-ACEF-31746B1CE62C}"/>
              </a:ext>
            </a:extLst>
          </p:cNvPr>
          <p:cNvGrpSpPr/>
          <p:nvPr/>
        </p:nvGrpSpPr>
        <p:grpSpPr>
          <a:xfrm>
            <a:off x="2286000" y="1765994"/>
            <a:ext cx="7614501" cy="4887918"/>
            <a:chOff x="2286000" y="1765994"/>
            <a:chExt cx="7614501" cy="4887918"/>
          </a:xfrm>
        </p:grpSpPr>
        <p:pic>
          <p:nvPicPr>
            <p:cNvPr id="18" name="Image 17">
              <a:extLst>
                <a:ext uri="{FF2B5EF4-FFF2-40B4-BE49-F238E27FC236}">
                  <a16:creationId xmlns:a16="http://schemas.microsoft.com/office/drawing/2014/main" id="{A4ED988E-B7A6-4217-9FB1-6F59081CFC97}"/>
                </a:ext>
              </a:extLst>
            </p:cNvPr>
            <p:cNvPicPr>
              <a:picLocks noChangeAspect="1"/>
            </p:cNvPicPr>
            <p:nvPr/>
          </p:nvPicPr>
          <p:blipFill rotWithShape="1">
            <a:blip r:embed="rId3"/>
            <a:srcRect l="37105" t="30000" r="18750" b="23508"/>
            <a:stretch/>
          </p:blipFill>
          <p:spPr>
            <a:xfrm>
              <a:off x="2291498" y="2146345"/>
              <a:ext cx="7609003" cy="4507567"/>
            </a:xfrm>
            <a:prstGeom prst="rect">
              <a:avLst/>
            </a:prstGeom>
            <a:ln>
              <a:solidFill>
                <a:schemeClr val="tx1"/>
              </a:solidFill>
            </a:ln>
          </p:spPr>
        </p:pic>
        <p:sp>
          <p:nvSpPr>
            <p:cNvPr id="19" name="ZoneTexte 18">
              <a:extLst>
                <a:ext uri="{FF2B5EF4-FFF2-40B4-BE49-F238E27FC236}">
                  <a16:creationId xmlns:a16="http://schemas.microsoft.com/office/drawing/2014/main" id="{587A8F3B-F28B-4F35-9398-25977E77AD36}"/>
                </a:ext>
              </a:extLst>
            </p:cNvPr>
            <p:cNvSpPr txBox="1"/>
            <p:nvPr/>
          </p:nvSpPr>
          <p:spPr>
            <a:xfrm>
              <a:off x="2286000" y="1765994"/>
              <a:ext cx="3674963" cy="369332"/>
            </a:xfrm>
            <a:prstGeom prst="rect">
              <a:avLst/>
            </a:prstGeom>
            <a:solidFill>
              <a:schemeClr val="bg1">
                <a:lumMod val="85000"/>
              </a:schemeClr>
            </a:solidFill>
          </p:spPr>
          <p:txBody>
            <a:bodyPr wrap="square" rtlCol="0">
              <a:spAutoFit/>
            </a:bodyPr>
            <a:lstStyle/>
            <a:p>
              <a:pPr algn="ctr"/>
              <a:r>
                <a:rPr lang="en-ZA" b="1" dirty="0">
                  <a:latin typeface="Times New Roman" panose="02020603050405020304" pitchFamily="18" charset="0"/>
                  <a:cs typeface="Times New Roman" panose="02020603050405020304" pitchFamily="18" charset="0"/>
                </a:rPr>
                <a:t>ANTÉRIEUR À LA LOI ASV</a:t>
              </a:r>
            </a:p>
          </p:txBody>
        </p:sp>
        <p:sp>
          <p:nvSpPr>
            <p:cNvPr id="20" name="ZoneTexte 19">
              <a:extLst>
                <a:ext uri="{FF2B5EF4-FFF2-40B4-BE49-F238E27FC236}">
                  <a16:creationId xmlns:a16="http://schemas.microsoft.com/office/drawing/2014/main" id="{AF4A0FB7-179A-44FE-9702-51C9B7BB5826}"/>
                </a:ext>
              </a:extLst>
            </p:cNvPr>
            <p:cNvSpPr txBox="1"/>
            <p:nvPr/>
          </p:nvSpPr>
          <p:spPr>
            <a:xfrm>
              <a:off x="5960963" y="1765994"/>
              <a:ext cx="3939538" cy="369332"/>
            </a:xfrm>
            <a:prstGeom prst="rect">
              <a:avLst/>
            </a:prstGeom>
            <a:solidFill>
              <a:schemeClr val="bg1">
                <a:lumMod val="85000"/>
              </a:schemeClr>
            </a:solidFill>
          </p:spPr>
          <p:txBody>
            <a:bodyPr wrap="square" rtlCol="0">
              <a:spAutoFit/>
            </a:bodyPr>
            <a:lstStyle/>
            <a:p>
              <a:pPr algn="ctr"/>
              <a:r>
                <a:rPr lang="en-ZA" b="1" dirty="0">
                  <a:latin typeface="Times New Roman" panose="02020603050405020304" pitchFamily="18" charset="0"/>
                  <a:cs typeface="Times New Roman" panose="02020603050405020304" pitchFamily="18" charset="0"/>
                </a:rPr>
                <a:t>POSTÉRIEUR À LA LOI ASV</a:t>
              </a:r>
            </a:p>
          </p:txBody>
        </p:sp>
      </p:grpSp>
      <p:sp>
        <p:nvSpPr>
          <p:cNvPr id="22" name="Ellipse 21">
            <a:extLst>
              <a:ext uri="{FF2B5EF4-FFF2-40B4-BE49-F238E27FC236}">
                <a16:creationId xmlns:a16="http://schemas.microsoft.com/office/drawing/2014/main" id="{E281C8E8-49E0-4453-9450-1028ADC77CDF}"/>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86100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578B1C49-36A2-4589-AC5C-6EF4C5259AAF}"/>
              </a:ext>
            </a:extLst>
          </p:cNvPr>
          <p:cNvPicPr/>
          <p:nvPr/>
        </p:nvPicPr>
        <p:blipFill rotWithShape="1">
          <a:blip r:embed="rId3">
            <a:extLst>
              <a:ext uri="{28A0092B-C50C-407E-A947-70E740481C1C}">
                <a14:useLocalDpi xmlns:a14="http://schemas.microsoft.com/office/drawing/2010/main" val="0"/>
              </a:ext>
            </a:extLst>
          </a:blip>
          <a:srcRect l="15081" t="12797" r="17995" b="7985"/>
          <a:stretch/>
        </p:blipFill>
        <p:spPr bwMode="auto">
          <a:xfrm>
            <a:off x="1899919" y="1473201"/>
            <a:ext cx="8026401" cy="5384800"/>
          </a:xfrm>
          <a:prstGeom prst="rect">
            <a:avLst/>
          </a:prstGeom>
          <a:ln>
            <a:noFill/>
          </a:ln>
          <a:extLst>
            <a:ext uri="{53640926-AAD7-44D8-BBD7-CCE9431645EC}">
              <a14:shadowObscured xmlns:a14="http://schemas.microsoft.com/office/drawing/2010/main"/>
            </a:ext>
          </a:extLst>
        </p:spPr>
      </p:pic>
      <p:sp>
        <p:nvSpPr>
          <p:cNvPr id="10" name="Titre 1">
            <a:extLst>
              <a:ext uri="{FF2B5EF4-FFF2-40B4-BE49-F238E27FC236}">
                <a16:creationId xmlns:a16="http://schemas.microsoft.com/office/drawing/2014/main" id="{1DDD5259-278D-4F2B-81F6-95295F652C26}"/>
              </a:ext>
            </a:extLst>
          </p:cNvPr>
          <p:cNvSpPr>
            <a:spLocks noGrp="1"/>
          </p:cNvSpPr>
          <p:nvPr>
            <p:ph type="title"/>
          </p:nvPr>
        </p:nvSpPr>
        <p:spPr>
          <a:xfrm>
            <a:off x="2895600" y="361058"/>
            <a:ext cx="8610600" cy="1293028"/>
          </a:xfrm>
        </p:spPr>
        <p:txBody>
          <a:bodyPr>
            <a:normAutofit/>
          </a:bodyPr>
          <a:lstStyle/>
          <a:p>
            <a:r>
              <a:rPr lang="fr-FR" sz="2800" dirty="0">
                <a:latin typeface="Times New Roman" panose="02020603050405020304" pitchFamily="18" charset="0"/>
                <a:cs typeface="Times New Roman" panose="02020603050405020304" pitchFamily="18" charset="0"/>
              </a:rPr>
              <a:t>UNE DIFFICILE ARTICULATION ENTRE LES ÉCHELLES DE PARTICIPATION</a:t>
            </a:r>
          </a:p>
        </p:txBody>
      </p:sp>
      <p:pic>
        <p:nvPicPr>
          <p:cNvPr id="11" name="Image 10">
            <a:extLst>
              <a:ext uri="{FF2B5EF4-FFF2-40B4-BE49-F238E27FC236}">
                <a16:creationId xmlns:a16="http://schemas.microsoft.com/office/drawing/2014/main" id="{885E72FC-6D2F-4696-B50C-C5026282EDD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5958619"/>
            <a:ext cx="1354240" cy="897008"/>
          </a:xfrm>
          <a:prstGeom prst="rect">
            <a:avLst/>
          </a:prstGeom>
        </p:spPr>
      </p:pic>
      <p:pic>
        <p:nvPicPr>
          <p:cNvPr id="12" name="Image 11" descr="Accueil">
            <a:extLst>
              <a:ext uri="{FF2B5EF4-FFF2-40B4-BE49-F238E27FC236}">
                <a16:creationId xmlns:a16="http://schemas.microsoft.com/office/drawing/2014/main" id="{53C037E4-027D-4437-AABE-92F5313BC58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180007" y="5960992"/>
            <a:ext cx="1814195" cy="727710"/>
          </a:xfrm>
          <a:prstGeom prst="rect">
            <a:avLst/>
          </a:prstGeom>
          <a:noFill/>
          <a:ln>
            <a:noFill/>
          </a:ln>
        </p:spPr>
      </p:pic>
      <p:sp>
        <p:nvSpPr>
          <p:cNvPr id="6" name="Ellipse 5">
            <a:extLst>
              <a:ext uri="{FF2B5EF4-FFF2-40B4-BE49-F238E27FC236}">
                <a16:creationId xmlns:a16="http://schemas.microsoft.com/office/drawing/2014/main" id="{4778C320-BA70-49A6-92FD-5C7E2300470C}"/>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10321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E8FC3C2-EE10-C29D-8E1F-8D26D010891D}"/>
              </a:ext>
            </a:extLst>
          </p:cNvPr>
          <p:cNvSpPr/>
          <p:nvPr/>
        </p:nvSpPr>
        <p:spPr>
          <a:xfrm>
            <a:off x="1042418" y="5093430"/>
            <a:ext cx="9388516" cy="1656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EFDECA2-0A51-2C1B-8E98-30B88B555DBB}"/>
              </a:ext>
            </a:extLst>
          </p:cNvPr>
          <p:cNvSpPr/>
          <p:nvPr/>
        </p:nvSpPr>
        <p:spPr>
          <a:xfrm>
            <a:off x="1042419" y="3400100"/>
            <a:ext cx="9388516" cy="1656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DD5D7F5-9197-F404-45C2-45DA2B3714AE}"/>
              </a:ext>
            </a:extLst>
          </p:cNvPr>
          <p:cNvSpPr/>
          <p:nvPr/>
        </p:nvSpPr>
        <p:spPr>
          <a:xfrm>
            <a:off x="1042418" y="1706767"/>
            <a:ext cx="9388516" cy="1656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lipse 5">
            <a:extLst>
              <a:ext uri="{FF2B5EF4-FFF2-40B4-BE49-F238E27FC236}">
                <a16:creationId xmlns:a16="http://schemas.microsoft.com/office/drawing/2014/main" id="{4AC01DD5-9440-9F7A-E534-9729639A8A22}"/>
              </a:ext>
            </a:extLst>
          </p:cNvPr>
          <p:cNvSpPr/>
          <p:nvPr/>
        </p:nvSpPr>
        <p:spPr>
          <a:xfrm>
            <a:off x="3365919" y="5084962"/>
            <a:ext cx="1654551" cy="1659467"/>
          </a:xfrm>
          <a:prstGeom prst="ellipse">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Times New Roman" panose="02020603050405020304" pitchFamily="18" charset="0"/>
                <a:cs typeface="Times New Roman" panose="02020603050405020304" pitchFamily="18" charset="0"/>
              </a:rPr>
              <a:t>CDCA</a:t>
            </a:r>
          </a:p>
        </p:txBody>
      </p:sp>
      <p:sp>
        <p:nvSpPr>
          <p:cNvPr id="7" name="Ellipse 6">
            <a:extLst>
              <a:ext uri="{FF2B5EF4-FFF2-40B4-BE49-F238E27FC236}">
                <a16:creationId xmlns:a16="http://schemas.microsoft.com/office/drawing/2014/main" id="{92BC00ED-CF21-EC67-0049-A8D586261E4C}"/>
              </a:ext>
            </a:extLst>
          </p:cNvPr>
          <p:cNvSpPr/>
          <p:nvPr/>
        </p:nvSpPr>
        <p:spPr>
          <a:xfrm>
            <a:off x="7473553" y="3417033"/>
            <a:ext cx="1654551" cy="1659467"/>
          </a:xfrm>
          <a:prstGeom prst="ellipse">
            <a:avLst/>
          </a:prstGeom>
          <a:solidFill>
            <a:schemeClr val="accent5">
              <a:alpha val="7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Times New Roman" panose="02020603050405020304" pitchFamily="18" charset="0"/>
                <a:cs typeface="Times New Roman" panose="02020603050405020304" pitchFamily="18" charset="0"/>
              </a:rPr>
              <a:t>CRSA</a:t>
            </a:r>
          </a:p>
        </p:txBody>
      </p:sp>
      <p:sp>
        <p:nvSpPr>
          <p:cNvPr id="9" name="Ellipse 8">
            <a:extLst>
              <a:ext uri="{FF2B5EF4-FFF2-40B4-BE49-F238E27FC236}">
                <a16:creationId xmlns:a16="http://schemas.microsoft.com/office/drawing/2014/main" id="{B7E19A59-118A-74C0-7ADA-8BE534533D72}"/>
              </a:ext>
            </a:extLst>
          </p:cNvPr>
          <p:cNvSpPr/>
          <p:nvPr/>
        </p:nvSpPr>
        <p:spPr>
          <a:xfrm>
            <a:off x="2595392" y="1706767"/>
            <a:ext cx="1654551" cy="1659467"/>
          </a:xfrm>
          <a:prstGeom prst="ellipse">
            <a:avLst/>
          </a:prstGeom>
          <a:solidFill>
            <a:schemeClr val="accent2">
              <a:alpha val="7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Times New Roman" panose="02020603050405020304" pitchFamily="18" charset="0"/>
                <a:cs typeface="Times New Roman" panose="02020603050405020304" pitchFamily="18" charset="0"/>
              </a:rPr>
              <a:t>Conseil de l’âge</a:t>
            </a:r>
          </a:p>
        </p:txBody>
      </p:sp>
      <p:sp>
        <p:nvSpPr>
          <p:cNvPr id="11" name="Ellipse 10">
            <a:extLst>
              <a:ext uri="{FF2B5EF4-FFF2-40B4-BE49-F238E27FC236}">
                <a16:creationId xmlns:a16="http://schemas.microsoft.com/office/drawing/2014/main" id="{562BC001-2743-F005-4085-D1AA5512DB09}"/>
              </a:ext>
            </a:extLst>
          </p:cNvPr>
          <p:cNvSpPr/>
          <p:nvPr/>
        </p:nvSpPr>
        <p:spPr>
          <a:xfrm>
            <a:off x="4349354" y="1706767"/>
            <a:ext cx="1654551" cy="1659467"/>
          </a:xfrm>
          <a:prstGeom prst="ellipse">
            <a:avLst/>
          </a:prstGeom>
          <a:solidFill>
            <a:schemeClr val="accent4">
              <a:alpha val="7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Times New Roman" panose="02020603050405020304" pitchFamily="18" charset="0"/>
                <a:cs typeface="Times New Roman" panose="02020603050405020304" pitchFamily="18" charset="0"/>
              </a:rPr>
              <a:t>CNCPH</a:t>
            </a:r>
          </a:p>
        </p:txBody>
      </p:sp>
      <p:sp>
        <p:nvSpPr>
          <p:cNvPr id="13" name="ZoneTexte 12">
            <a:extLst>
              <a:ext uri="{FF2B5EF4-FFF2-40B4-BE49-F238E27FC236}">
                <a16:creationId xmlns:a16="http://schemas.microsoft.com/office/drawing/2014/main" id="{11D40684-69DA-F026-AF99-D574C068E496}"/>
              </a:ext>
            </a:extLst>
          </p:cNvPr>
          <p:cNvSpPr txBox="1"/>
          <p:nvPr/>
        </p:nvSpPr>
        <p:spPr>
          <a:xfrm>
            <a:off x="1190608" y="4001330"/>
            <a:ext cx="1736347" cy="400110"/>
          </a:xfrm>
          <a:prstGeom prst="rect">
            <a:avLst/>
          </a:prstGeom>
          <a:noFill/>
        </p:spPr>
        <p:txBody>
          <a:bodyPr wrap="square" rtlCol="0">
            <a:spAutoFit/>
          </a:bodyPr>
          <a:lstStyle/>
          <a:p>
            <a:pPr algn="ctr"/>
            <a:r>
              <a:rPr lang="fr-FR" sz="2000" dirty="0">
                <a:latin typeface="Times New Roman" panose="02020603050405020304" pitchFamily="18" charset="0"/>
                <a:cs typeface="Times New Roman" panose="02020603050405020304" pitchFamily="18" charset="0"/>
              </a:rPr>
              <a:t>Découplage</a:t>
            </a:r>
          </a:p>
        </p:txBody>
      </p:sp>
      <p:sp>
        <p:nvSpPr>
          <p:cNvPr id="14" name="ZoneTexte 13">
            <a:extLst>
              <a:ext uri="{FF2B5EF4-FFF2-40B4-BE49-F238E27FC236}">
                <a16:creationId xmlns:a16="http://schemas.microsoft.com/office/drawing/2014/main" id="{777BF672-5507-EEDB-B0C5-BBB7918A63F6}"/>
              </a:ext>
            </a:extLst>
          </p:cNvPr>
          <p:cNvSpPr txBox="1"/>
          <p:nvPr/>
        </p:nvSpPr>
        <p:spPr>
          <a:xfrm>
            <a:off x="5412795" y="5900014"/>
            <a:ext cx="2357799" cy="400110"/>
          </a:xfrm>
          <a:prstGeom prst="rect">
            <a:avLst/>
          </a:prstGeom>
          <a:noFill/>
        </p:spPr>
        <p:txBody>
          <a:bodyPr wrap="square" rtlCol="0">
            <a:spAutoFit/>
          </a:bodyPr>
          <a:lstStyle/>
          <a:p>
            <a:pPr algn="ctr"/>
            <a:r>
              <a:rPr lang="fr-FR" sz="2000" dirty="0">
                <a:latin typeface="Times New Roman" panose="02020603050405020304" pitchFamily="18" charset="0"/>
                <a:cs typeface="Times New Roman" panose="02020603050405020304" pitchFamily="18" charset="0"/>
              </a:rPr>
              <a:t>Désemboîtement</a:t>
            </a:r>
          </a:p>
        </p:txBody>
      </p:sp>
      <p:sp>
        <p:nvSpPr>
          <p:cNvPr id="18" name="ZoneTexte 17">
            <a:extLst>
              <a:ext uri="{FF2B5EF4-FFF2-40B4-BE49-F238E27FC236}">
                <a16:creationId xmlns:a16="http://schemas.microsoft.com/office/drawing/2014/main" id="{3B606606-C682-9EC2-C507-9CAA4FEDDA88}"/>
              </a:ext>
            </a:extLst>
          </p:cNvPr>
          <p:cNvSpPr txBox="1"/>
          <p:nvPr/>
        </p:nvSpPr>
        <p:spPr>
          <a:xfrm>
            <a:off x="10430934" y="2448337"/>
            <a:ext cx="1654550" cy="400110"/>
          </a:xfrm>
          <a:prstGeom prst="rect">
            <a:avLst/>
          </a:prstGeom>
          <a:noFill/>
        </p:spPr>
        <p:txBody>
          <a:bodyPr wrap="square" rtlCol="0">
            <a:spAutoFit/>
          </a:bodyPr>
          <a:lstStyle/>
          <a:p>
            <a:pPr algn="ctr"/>
            <a:r>
              <a:rPr lang="fr-FR" sz="2000" dirty="0">
                <a:latin typeface="Times New Roman" panose="02020603050405020304" pitchFamily="18" charset="0"/>
                <a:cs typeface="Times New Roman" panose="02020603050405020304" pitchFamily="18" charset="0"/>
              </a:rPr>
              <a:t>NATIONAL</a:t>
            </a:r>
          </a:p>
        </p:txBody>
      </p:sp>
      <p:sp>
        <p:nvSpPr>
          <p:cNvPr id="19" name="ZoneTexte 18">
            <a:extLst>
              <a:ext uri="{FF2B5EF4-FFF2-40B4-BE49-F238E27FC236}">
                <a16:creationId xmlns:a16="http://schemas.microsoft.com/office/drawing/2014/main" id="{353E2639-B070-DF6B-0D61-671BF5F2B671}"/>
              </a:ext>
            </a:extLst>
          </p:cNvPr>
          <p:cNvSpPr txBox="1"/>
          <p:nvPr/>
        </p:nvSpPr>
        <p:spPr>
          <a:xfrm>
            <a:off x="10430934" y="4099143"/>
            <a:ext cx="1654550" cy="400110"/>
          </a:xfrm>
          <a:prstGeom prst="rect">
            <a:avLst/>
          </a:prstGeom>
          <a:noFill/>
        </p:spPr>
        <p:txBody>
          <a:bodyPr wrap="square" rtlCol="0">
            <a:spAutoFit/>
          </a:bodyPr>
          <a:lstStyle/>
          <a:p>
            <a:pPr algn="ctr"/>
            <a:r>
              <a:rPr lang="fr-FR" sz="2000" dirty="0">
                <a:latin typeface="Times New Roman" panose="02020603050405020304" pitchFamily="18" charset="0"/>
                <a:cs typeface="Times New Roman" panose="02020603050405020304" pitchFamily="18" charset="0"/>
              </a:rPr>
              <a:t>RÉGIONAL</a:t>
            </a:r>
          </a:p>
        </p:txBody>
      </p:sp>
      <p:sp>
        <p:nvSpPr>
          <p:cNvPr id="20" name="ZoneTexte 19">
            <a:extLst>
              <a:ext uri="{FF2B5EF4-FFF2-40B4-BE49-F238E27FC236}">
                <a16:creationId xmlns:a16="http://schemas.microsoft.com/office/drawing/2014/main" id="{7341B570-8828-A3CD-F3BF-73B0D4AE4DDE}"/>
              </a:ext>
            </a:extLst>
          </p:cNvPr>
          <p:cNvSpPr txBox="1"/>
          <p:nvPr/>
        </p:nvSpPr>
        <p:spPr>
          <a:xfrm>
            <a:off x="10162085" y="5826847"/>
            <a:ext cx="2192248" cy="400110"/>
          </a:xfrm>
          <a:prstGeom prst="rect">
            <a:avLst/>
          </a:prstGeom>
          <a:noFill/>
        </p:spPr>
        <p:txBody>
          <a:bodyPr wrap="square" rtlCol="0">
            <a:spAutoFit/>
          </a:bodyPr>
          <a:lstStyle/>
          <a:p>
            <a:pPr algn="ctr"/>
            <a:r>
              <a:rPr lang="fr-FR" sz="2000" dirty="0">
                <a:latin typeface="Times New Roman" panose="02020603050405020304" pitchFamily="18" charset="0"/>
                <a:cs typeface="Times New Roman" panose="02020603050405020304" pitchFamily="18" charset="0"/>
              </a:rPr>
              <a:t>DÉPARTML.</a:t>
            </a:r>
          </a:p>
        </p:txBody>
      </p:sp>
      <p:sp>
        <p:nvSpPr>
          <p:cNvPr id="3" name="Rectangle 2">
            <a:extLst>
              <a:ext uri="{FF2B5EF4-FFF2-40B4-BE49-F238E27FC236}">
                <a16:creationId xmlns:a16="http://schemas.microsoft.com/office/drawing/2014/main" id="{5B728454-3E74-122C-0C71-D77910114256}"/>
              </a:ext>
            </a:extLst>
          </p:cNvPr>
          <p:cNvSpPr/>
          <p:nvPr/>
        </p:nvSpPr>
        <p:spPr>
          <a:xfrm>
            <a:off x="2859067" y="4114699"/>
            <a:ext cx="2668249" cy="209863"/>
          </a:xfrm>
          <a:prstGeom prst="rect">
            <a:avLst/>
          </a:prstGeom>
          <a:pattFill prst="wdDnDiag">
            <a:fgClr>
              <a:schemeClr val="bg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D2CE720-DD39-5E26-A0FD-0956AF566934}"/>
              </a:ext>
            </a:extLst>
          </p:cNvPr>
          <p:cNvSpPr/>
          <p:nvPr/>
        </p:nvSpPr>
        <p:spPr>
          <a:xfrm rot="5400000">
            <a:off x="5257568" y="4153499"/>
            <a:ext cx="2668249" cy="209863"/>
          </a:xfrm>
          <a:prstGeom prst="rect">
            <a:avLst/>
          </a:prstGeom>
          <a:pattFill prst="wdDnDiag">
            <a:fgClr>
              <a:schemeClr val="bg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re 1">
            <a:extLst>
              <a:ext uri="{FF2B5EF4-FFF2-40B4-BE49-F238E27FC236}">
                <a16:creationId xmlns:a16="http://schemas.microsoft.com/office/drawing/2014/main" id="{EAB395BB-4842-482D-8456-5A08A7873533}"/>
              </a:ext>
            </a:extLst>
          </p:cNvPr>
          <p:cNvSpPr>
            <a:spLocks noGrp="1"/>
          </p:cNvSpPr>
          <p:nvPr>
            <p:ph type="title"/>
          </p:nvPr>
        </p:nvSpPr>
        <p:spPr>
          <a:xfrm>
            <a:off x="2895600" y="418933"/>
            <a:ext cx="8610600" cy="1293028"/>
          </a:xfrm>
        </p:spPr>
        <p:txBody>
          <a:bodyPr>
            <a:normAutofit/>
          </a:bodyPr>
          <a:lstStyle/>
          <a:p>
            <a:r>
              <a:rPr lang="fr-FR" dirty="0">
                <a:latin typeface="Times New Roman" panose="02020603050405020304" pitchFamily="18" charset="0"/>
                <a:cs typeface="Times New Roman" panose="02020603050405020304" pitchFamily="18" charset="0"/>
              </a:rPr>
              <a:t>POUR UN ESPACE DE PARTICIPATION MORCELÉ</a:t>
            </a:r>
          </a:p>
        </p:txBody>
      </p:sp>
      <p:sp>
        <p:nvSpPr>
          <p:cNvPr id="22" name="Ellipse 21">
            <a:extLst>
              <a:ext uri="{FF2B5EF4-FFF2-40B4-BE49-F238E27FC236}">
                <a16:creationId xmlns:a16="http://schemas.microsoft.com/office/drawing/2014/main" id="{D4E732EA-A05F-4A33-9A1A-C52F45DA4D33}"/>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112127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59586516-5555-C825-7636-0980660D5E6B}"/>
              </a:ext>
            </a:extLst>
          </p:cNvPr>
          <p:cNvSpPr/>
          <p:nvPr/>
        </p:nvSpPr>
        <p:spPr>
          <a:xfrm>
            <a:off x="1874355" y="2499359"/>
            <a:ext cx="2912533" cy="2912533"/>
          </a:xfrm>
          <a:prstGeom prst="ellipse">
            <a:avLst/>
          </a:prstGeom>
          <a:solidFill>
            <a:schemeClr val="accent4">
              <a:alpha val="70000"/>
            </a:schemeClr>
          </a:solid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Times New Roman" panose="02020603050405020304" pitchFamily="18" charset="0"/>
                <a:cs typeface="Times New Roman" panose="02020603050405020304" pitchFamily="18" charset="0"/>
              </a:rPr>
              <a:t>Champ du handicap</a:t>
            </a:r>
          </a:p>
        </p:txBody>
      </p:sp>
      <p:sp>
        <p:nvSpPr>
          <p:cNvPr id="4" name="Ellipse 3">
            <a:extLst>
              <a:ext uri="{FF2B5EF4-FFF2-40B4-BE49-F238E27FC236}">
                <a16:creationId xmlns:a16="http://schemas.microsoft.com/office/drawing/2014/main" id="{71240FB2-11F1-A4A0-05DB-1441447A8DB5}"/>
              </a:ext>
            </a:extLst>
          </p:cNvPr>
          <p:cNvSpPr/>
          <p:nvPr/>
        </p:nvSpPr>
        <p:spPr>
          <a:xfrm>
            <a:off x="6744384" y="2539999"/>
            <a:ext cx="2912533" cy="2912533"/>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Times New Roman" panose="02020603050405020304" pitchFamily="18" charset="0"/>
                <a:cs typeface="Times New Roman" panose="02020603050405020304" pitchFamily="18" charset="0"/>
              </a:rPr>
              <a:t>Champ du handicap</a:t>
            </a:r>
          </a:p>
        </p:txBody>
      </p:sp>
      <p:sp>
        <p:nvSpPr>
          <p:cNvPr id="5" name="Ellipse 4">
            <a:extLst>
              <a:ext uri="{FF2B5EF4-FFF2-40B4-BE49-F238E27FC236}">
                <a16:creationId xmlns:a16="http://schemas.microsoft.com/office/drawing/2014/main" id="{B8373D4A-2F68-51BD-99FD-1CE60E10D918}"/>
              </a:ext>
            </a:extLst>
          </p:cNvPr>
          <p:cNvSpPr/>
          <p:nvPr/>
        </p:nvSpPr>
        <p:spPr>
          <a:xfrm>
            <a:off x="6898728" y="3300642"/>
            <a:ext cx="1143000" cy="1143000"/>
          </a:xfrm>
          <a:prstGeom prst="ellipse">
            <a:avLst/>
          </a:prstGeom>
          <a:solidFill>
            <a:schemeClr val="accent2">
              <a:alpha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latin typeface="Times New Roman" panose="02020603050405020304" pitchFamily="18" charset="0"/>
                <a:cs typeface="Times New Roman" panose="02020603050405020304" pitchFamily="18" charset="0"/>
              </a:rPr>
              <a:t>Asso</a:t>
            </a:r>
            <a:endParaRPr lang="en-GB" sz="2000" dirty="0">
              <a:latin typeface="Times New Roman" panose="02020603050405020304" pitchFamily="18" charset="0"/>
              <a:cs typeface="Times New Roman" panose="02020603050405020304" pitchFamily="18" charset="0"/>
            </a:endParaRPr>
          </a:p>
        </p:txBody>
      </p:sp>
      <p:sp>
        <p:nvSpPr>
          <p:cNvPr id="8" name="Ellipse 7">
            <a:extLst>
              <a:ext uri="{FF2B5EF4-FFF2-40B4-BE49-F238E27FC236}">
                <a16:creationId xmlns:a16="http://schemas.microsoft.com/office/drawing/2014/main" id="{8D717D3A-EB52-B08E-F8D4-205FFD1018DC}"/>
              </a:ext>
            </a:extLst>
          </p:cNvPr>
          <p:cNvSpPr/>
          <p:nvPr/>
        </p:nvSpPr>
        <p:spPr>
          <a:xfrm>
            <a:off x="8360714" y="3378958"/>
            <a:ext cx="977217" cy="986367"/>
          </a:xfrm>
          <a:prstGeom prst="ellipse">
            <a:avLst/>
          </a:prstGeom>
          <a:solidFill>
            <a:schemeClr val="accent2">
              <a:alpha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latin typeface="Times New Roman" panose="02020603050405020304" pitchFamily="18" charset="0"/>
                <a:cs typeface="Times New Roman" panose="02020603050405020304" pitchFamily="18" charset="0"/>
              </a:rPr>
              <a:t>Privés</a:t>
            </a:r>
            <a:endParaRPr lang="en-GB" sz="1400" dirty="0">
              <a:latin typeface="Times New Roman" panose="02020603050405020304" pitchFamily="18" charset="0"/>
              <a:cs typeface="Times New Roman" panose="02020603050405020304" pitchFamily="18" charset="0"/>
            </a:endParaRPr>
          </a:p>
        </p:txBody>
      </p:sp>
      <p:sp>
        <p:nvSpPr>
          <p:cNvPr id="10" name="Ellipse 9">
            <a:extLst>
              <a:ext uri="{FF2B5EF4-FFF2-40B4-BE49-F238E27FC236}">
                <a16:creationId xmlns:a16="http://schemas.microsoft.com/office/drawing/2014/main" id="{94FF915F-4665-B71B-09A6-BD7227E49E2E}"/>
              </a:ext>
            </a:extLst>
          </p:cNvPr>
          <p:cNvSpPr/>
          <p:nvPr/>
        </p:nvSpPr>
        <p:spPr>
          <a:xfrm>
            <a:off x="7745907" y="4390493"/>
            <a:ext cx="977217" cy="986367"/>
          </a:xfrm>
          <a:prstGeom prst="ellipse">
            <a:avLst/>
          </a:prstGeom>
          <a:solidFill>
            <a:schemeClr val="accent2">
              <a:alpha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latin typeface="Times New Roman" panose="02020603050405020304" pitchFamily="18" charset="0"/>
                <a:cs typeface="Times New Roman" panose="02020603050405020304" pitchFamily="18" charset="0"/>
              </a:rPr>
              <a:t>Pouv</a:t>
            </a:r>
            <a:r>
              <a:rPr lang="en-GB" sz="1400" dirty="0">
                <a:latin typeface="Times New Roman" panose="02020603050405020304" pitchFamily="18" charset="0"/>
                <a:cs typeface="Times New Roman" panose="02020603050405020304" pitchFamily="18" charset="0"/>
              </a:rPr>
              <a:t> publics</a:t>
            </a:r>
          </a:p>
        </p:txBody>
      </p:sp>
      <p:sp>
        <p:nvSpPr>
          <p:cNvPr id="12" name="ZoneTexte 11">
            <a:extLst>
              <a:ext uri="{FF2B5EF4-FFF2-40B4-BE49-F238E27FC236}">
                <a16:creationId xmlns:a16="http://schemas.microsoft.com/office/drawing/2014/main" id="{3ACEEB7E-9794-04ED-56A4-485E88F746FD}"/>
              </a:ext>
            </a:extLst>
          </p:cNvPr>
          <p:cNvSpPr txBox="1"/>
          <p:nvPr/>
        </p:nvSpPr>
        <p:spPr>
          <a:xfrm>
            <a:off x="2008380" y="5651268"/>
            <a:ext cx="2603841" cy="707886"/>
          </a:xfrm>
          <a:prstGeom prst="rect">
            <a:avLst/>
          </a:prstGeom>
          <a:noFill/>
        </p:spPr>
        <p:txBody>
          <a:bodyPr wrap="square" rtlCol="0">
            <a:spAutoFit/>
          </a:bodyPr>
          <a:lstStyle/>
          <a:p>
            <a:pPr algn="ctr"/>
            <a:r>
              <a:rPr lang="fr-FR" sz="2000" dirty="0">
                <a:latin typeface="Times New Roman" panose="02020603050405020304" pitchFamily="18" charset="0"/>
                <a:cs typeface="Times New Roman" panose="02020603050405020304" pitchFamily="18" charset="0"/>
              </a:rPr>
              <a:t>Concentration des ressources</a:t>
            </a:r>
          </a:p>
        </p:txBody>
      </p:sp>
      <p:sp>
        <p:nvSpPr>
          <p:cNvPr id="15" name="ZoneTexte 14">
            <a:extLst>
              <a:ext uri="{FF2B5EF4-FFF2-40B4-BE49-F238E27FC236}">
                <a16:creationId xmlns:a16="http://schemas.microsoft.com/office/drawing/2014/main" id="{7C7453B8-887C-5FA9-4A6B-9AAC02AC5E8E}"/>
              </a:ext>
            </a:extLst>
          </p:cNvPr>
          <p:cNvSpPr txBox="1"/>
          <p:nvPr/>
        </p:nvSpPr>
        <p:spPr>
          <a:xfrm>
            <a:off x="6947263" y="5651268"/>
            <a:ext cx="2603841" cy="707886"/>
          </a:xfrm>
          <a:prstGeom prst="rect">
            <a:avLst/>
          </a:prstGeom>
          <a:noFill/>
        </p:spPr>
        <p:txBody>
          <a:bodyPr wrap="square" rtlCol="0">
            <a:spAutoFit/>
          </a:bodyPr>
          <a:lstStyle/>
          <a:p>
            <a:pPr algn="ctr"/>
            <a:r>
              <a:rPr lang="fr-FR" sz="2000" dirty="0">
                <a:latin typeface="Times New Roman" panose="02020603050405020304" pitchFamily="18" charset="0"/>
                <a:cs typeface="Times New Roman" panose="02020603050405020304" pitchFamily="18" charset="0"/>
              </a:rPr>
              <a:t>Dispersion des ressources</a:t>
            </a:r>
          </a:p>
        </p:txBody>
      </p:sp>
      <p:sp>
        <p:nvSpPr>
          <p:cNvPr id="6" name="ZoneTexte 5">
            <a:extLst>
              <a:ext uri="{FF2B5EF4-FFF2-40B4-BE49-F238E27FC236}">
                <a16:creationId xmlns:a16="http://schemas.microsoft.com/office/drawing/2014/main" id="{6D24645A-42E9-80DF-2226-96A92AF5CBA9}"/>
              </a:ext>
            </a:extLst>
          </p:cNvPr>
          <p:cNvSpPr txBox="1"/>
          <p:nvPr/>
        </p:nvSpPr>
        <p:spPr>
          <a:xfrm>
            <a:off x="6881794" y="2574475"/>
            <a:ext cx="2603841" cy="707886"/>
          </a:xfrm>
          <a:prstGeom prst="rect">
            <a:avLst/>
          </a:prstGeom>
          <a:noFill/>
        </p:spPr>
        <p:txBody>
          <a:bodyPr wrap="square" rtlCol="0">
            <a:spAutoFit/>
          </a:bodyPr>
          <a:lstStyle/>
          <a:p>
            <a:pPr algn="ctr"/>
            <a:r>
              <a:rPr lang="fr-FR" sz="2000" b="1" dirty="0">
                <a:solidFill>
                  <a:schemeClr val="accent2"/>
                </a:solidFill>
                <a:latin typeface="Times New Roman" panose="02020603050405020304" pitchFamily="18" charset="0"/>
                <a:cs typeface="Times New Roman" panose="02020603050405020304" pitchFamily="18" charset="0"/>
              </a:rPr>
              <a:t>Champ du vieillissement</a:t>
            </a:r>
          </a:p>
        </p:txBody>
      </p:sp>
      <p:sp>
        <p:nvSpPr>
          <p:cNvPr id="7" name="Ellipse 6">
            <a:extLst>
              <a:ext uri="{FF2B5EF4-FFF2-40B4-BE49-F238E27FC236}">
                <a16:creationId xmlns:a16="http://schemas.microsoft.com/office/drawing/2014/main" id="{05DFE8CB-CE11-CDF6-A609-AC48A7589389}"/>
              </a:ext>
            </a:extLst>
          </p:cNvPr>
          <p:cNvSpPr/>
          <p:nvPr/>
        </p:nvSpPr>
        <p:spPr>
          <a:xfrm>
            <a:off x="8947376" y="4443642"/>
            <a:ext cx="390555" cy="394212"/>
          </a:xfrm>
          <a:prstGeom prst="ellipse">
            <a:avLst/>
          </a:prstGeom>
          <a:solidFill>
            <a:schemeClr val="accent2">
              <a:alpha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
        <p:nvSpPr>
          <p:cNvPr id="9" name="Ellipse 8">
            <a:extLst>
              <a:ext uri="{FF2B5EF4-FFF2-40B4-BE49-F238E27FC236}">
                <a16:creationId xmlns:a16="http://schemas.microsoft.com/office/drawing/2014/main" id="{BC534991-2D2C-8CF8-E8E6-35E8AE5A834D}"/>
              </a:ext>
            </a:extLst>
          </p:cNvPr>
          <p:cNvSpPr/>
          <p:nvPr/>
        </p:nvSpPr>
        <p:spPr>
          <a:xfrm>
            <a:off x="7243226" y="4553875"/>
            <a:ext cx="390555" cy="394212"/>
          </a:xfrm>
          <a:prstGeom prst="ellipse">
            <a:avLst/>
          </a:prstGeom>
          <a:solidFill>
            <a:schemeClr val="accent2">
              <a:alpha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
        <p:nvSpPr>
          <p:cNvPr id="11" name="Ellipse 10">
            <a:extLst>
              <a:ext uri="{FF2B5EF4-FFF2-40B4-BE49-F238E27FC236}">
                <a16:creationId xmlns:a16="http://schemas.microsoft.com/office/drawing/2014/main" id="{EB185C99-7054-BEFE-38AA-5EDAD71A19F3}"/>
              </a:ext>
            </a:extLst>
          </p:cNvPr>
          <p:cNvSpPr/>
          <p:nvPr/>
        </p:nvSpPr>
        <p:spPr>
          <a:xfrm>
            <a:off x="8000794" y="3204047"/>
            <a:ext cx="390555" cy="394212"/>
          </a:xfrm>
          <a:prstGeom prst="ellipse">
            <a:avLst/>
          </a:prstGeom>
          <a:solidFill>
            <a:schemeClr val="accent2">
              <a:alpha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pic>
        <p:nvPicPr>
          <p:cNvPr id="17" name="Image 16">
            <a:extLst>
              <a:ext uri="{FF2B5EF4-FFF2-40B4-BE49-F238E27FC236}">
                <a16:creationId xmlns:a16="http://schemas.microsoft.com/office/drawing/2014/main" id="{D2CF5C2B-E2EE-4653-BF41-059895C94B9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237" y="5906823"/>
            <a:ext cx="1354240" cy="897008"/>
          </a:xfrm>
          <a:prstGeom prst="rect">
            <a:avLst/>
          </a:prstGeom>
        </p:spPr>
      </p:pic>
      <p:pic>
        <p:nvPicPr>
          <p:cNvPr id="18" name="Image 17" descr="Accueil">
            <a:extLst>
              <a:ext uri="{FF2B5EF4-FFF2-40B4-BE49-F238E27FC236}">
                <a16:creationId xmlns:a16="http://schemas.microsoft.com/office/drawing/2014/main" id="{CF363A6F-B0B1-43F9-AEF8-1DFE316D32D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80007" y="5991472"/>
            <a:ext cx="1814195" cy="727710"/>
          </a:xfrm>
          <a:prstGeom prst="rect">
            <a:avLst/>
          </a:prstGeom>
          <a:noFill/>
          <a:ln>
            <a:noFill/>
          </a:ln>
        </p:spPr>
      </p:pic>
      <p:sp>
        <p:nvSpPr>
          <p:cNvPr id="20" name="Titre 1">
            <a:extLst>
              <a:ext uri="{FF2B5EF4-FFF2-40B4-BE49-F238E27FC236}">
                <a16:creationId xmlns:a16="http://schemas.microsoft.com/office/drawing/2014/main" id="{607445BC-FC67-4B2D-8774-3D111D8B6843}"/>
              </a:ext>
            </a:extLst>
          </p:cNvPr>
          <p:cNvSpPr>
            <a:spLocks noGrp="1"/>
          </p:cNvSpPr>
          <p:nvPr>
            <p:ph type="title"/>
          </p:nvPr>
        </p:nvSpPr>
        <p:spPr>
          <a:xfrm>
            <a:off x="2895600" y="418933"/>
            <a:ext cx="8610600" cy="1293028"/>
          </a:xfrm>
        </p:spPr>
        <p:txBody>
          <a:bodyPr>
            <a:normAutofit/>
          </a:bodyPr>
          <a:lstStyle/>
          <a:p>
            <a:r>
              <a:rPr lang="fr-FR" dirty="0">
                <a:latin typeface="Times New Roman" panose="02020603050405020304" pitchFamily="18" charset="0"/>
                <a:cs typeface="Times New Roman" panose="02020603050405020304" pitchFamily="18" charset="0"/>
              </a:rPr>
              <a:t>SOCIOGENÈSE DE CHAMPS</a:t>
            </a:r>
          </a:p>
        </p:txBody>
      </p:sp>
      <p:sp>
        <p:nvSpPr>
          <p:cNvPr id="21" name="Ellipse 20">
            <a:extLst>
              <a:ext uri="{FF2B5EF4-FFF2-40B4-BE49-F238E27FC236}">
                <a16:creationId xmlns:a16="http://schemas.microsoft.com/office/drawing/2014/main" id="{785B094B-F82D-4129-8444-F8A65B1148A7}"/>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4</a:t>
            </a:r>
          </a:p>
        </p:txBody>
      </p:sp>
      <p:grpSp>
        <p:nvGrpSpPr>
          <p:cNvPr id="25" name="Groupe 24">
            <a:extLst>
              <a:ext uri="{FF2B5EF4-FFF2-40B4-BE49-F238E27FC236}">
                <a16:creationId xmlns:a16="http://schemas.microsoft.com/office/drawing/2014/main" id="{B363DD07-1CA8-4A04-8B68-12B41D387EDD}"/>
              </a:ext>
            </a:extLst>
          </p:cNvPr>
          <p:cNvGrpSpPr/>
          <p:nvPr/>
        </p:nvGrpSpPr>
        <p:grpSpPr>
          <a:xfrm>
            <a:off x="1064663" y="1711961"/>
            <a:ext cx="9657616" cy="4727106"/>
            <a:chOff x="1064663" y="1711961"/>
            <a:chExt cx="9657616" cy="4727106"/>
          </a:xfrm>
        </p:grpSpPr>
        <p:sp>
          <p:nvSpPr>
            <p:cNvPr id="24" name="Rectangle : coins arrondis 23">
              <a:extLst>
                <a:ext uri="{FF2B5EF4-FFF2-40B4-BE49-F238E27FC236}">
                  <a16:creationId xmlns:a16="http://schemas.microsoft.com/office/drawing/2014/main" id="{A440DB0B-0E29-4EF3-AC90-F2AA51FA0426}"/>
                </a:ext>
              </a:extLst>
            </p:cNvPr>
            <p:cNvSpPr/>
            <p:nvPr/>
          </p:nvSpPr>
          <p:spPr>
            <a:xfrm>
              <a:off x="1064663" y="1711961"/>
              <a:ext cx="9657616" cy="4727106"/>
            </a:xfrm>
            <a:prstGeom prst="roundRect">
              <a:avLst/>
            </a:prstGeom>
            <a:solidFill>
              <a:srgbClr val="94B6D2">
                <a:alpha val="25098"/>
              </a:srgb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ZoneTexte 15">
              <a:extLst>
                <a:ext uri="{FF2B5EF4-FFF2-40B4-BE49-F238E27FC236}">
                  <a16:creationId xmlns:a16="http://schemas.microsoft.com/office/drawing/2014/main" id="{EE02DFBD-91D7-4293-8DC8-C151105C7A87}"/>
                </a:ext>
              </a:extLst>
            </p:cNvPr>
            <p:cNvSpPr txBox="1"/>
            <p:nvPr/>
          </p:nvSpPr>
          <p:spPr>
            <a:xfrm>
              <a:off x="4473876" y="2171680"/>
              <a:ext cx="2603841" cy="707886"/>
            </a:xfrm>
            <a:prstGeom prst="rect">
              <a:avLst/>
            </a:prstGeom>
            <a:noFill/>
          </p:spPr>
          <p:txBody>
            <a:bodyPr wrap="square" rtlCol="0">
              <a:spAutoFit/>
            </a:bodyPr>
            <a:lstStyle/>
            <a:p>
              <a:pPr algn="ctr"/>
              <a:r>
                <a:rPr lang="fr-FR" sz="2000" b="1" dirty="0">
                  <a:solidFill>
                    <a:schemeClr val="accent1">
                      <a:lumMod val="75000"/>
                    </a:schemeClr>
                  </a:solidFill>
                  <a:latin typeface="Times New Roman" panose="02020603050405020304" pitchFamily="18" charset="0"/>
                  <a:cs typeface="Times New Roman" panose="02020603050405020304" pitchFamily="18" charset="0"/>
                </a:rPr>
                <a:t>Champ de l’autonomie</a:t>
              </a:r>
            </a:p>
          </p:txBody>
        </p:sp>
      </p:grpSp>
    </p:spTree>
    <p:extLst>
      <p:ext uri="{BB962C8B-B14F-4D97-AF65-F5344CB8AC3E}">
        <p14:creationId xmlns:p14="http://schemas.microsoft.com/office/powerpoint/2010/main" val="288885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46605AD-B17D-4E17-B8BC-C1360D1C2EE6}"/>
              </a:ext>
            </a:extLst>
          </p:cNvPr>
          <p:cNvSpPr>
            <a:spLocks noGrp="1"/>
          </p:cNvSpPr>
          <p:nvPr>
            <p:ph type="title"/>
          </p:nvPr>
        </p:nvSpPr>
        <p:spPr>
          <a:xfrm>
            <a:off x="2566672" y="716216"/>
            <a:ext cx="9006068" cy="1293028"/>
          </a:xfrm>
        </p:spPr>
        <p:txBody>
          <a:bodyPr>
            <a:normAutofit/>
          </a:bodyPr>
          <a:lstStyle/>
          <a:p>
            <a:r>
              <a:rPr lang="fr-FR" dirty="0">
                <a:latin typeface="Times New Roman" panose="02020603050405020304" pitchFamily="18" charset="0"/>
                <a:cs typeface="Times New Roman" panose="02020603050405020304" pitchFamily="18" charset="0"/>
              </a:rPr>
              <a:t>POUR DES FONCTIONS SPÉCIFIQUES</a:t>
            </a:r>
          </a:p>
        </p:txBody>
      </p:sp>
      <p:pic>
        <p:nvPicPr>
          <p:cNvPr id="5" name="Image 4">
            <a:extLst>
              <a:ext uri="{FF2B5EF4-FFF2-40B4-BE49-F238E27FC236}">
                <a16:creationId xmlns:a16="http://schemas.microsoft.com/office/drawing/2014/main" id="{897BC52C-3143-4644-A2FF-3FDF34766F0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537" y="5950832"/>
            <a:ext cx="1354240" cy="897008"/>
          </a:xfrm>
          <a:prstGeom prst="rect">
            <a:avLst/>
          </a:prstGeom>
        </p:spPr>
      </p:pic>
      <p:pic>
        <p:nvPicPr>
          <p:cNvPr id="7" name="Image 6" descr="Accueil">
            <a:extLst>
              <a:ext uri="{FF2B5EF4-FFF2-40B4-BE49-F238E27FC236}">
                <a16:creationId xmlns:a16="http://schemas.microsoft.com/office/drawing/2014/main" id="{89623F24-D4BD-4ABF-ABFE-D85D3FBEA9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80007" y="5991472"/>
            <a:ext cx="1814195" cy="727710"/>
          </a:xfrm>
          <a:prstGeom prst="rect">
            <a:avLst/>
          </a:prstGeom>
          <a:noFill/>
          <a:ln>
            <a:noFill/>
          </a:ln>
        </p:spPr>
      </p:pic>
      <p:graphicFrame>
        <p:nvGraphicFramePr>
          <p:cNvPr id="2" name="Tableau 1">
            <a:extLst>
              <a:ext uri="{FF2B5EF4-FFF2-40B4-BE49-F238E27FC236}">
                <a16:creationId xmlns:a16="http://schemas.microsoft.com/office/drawing/2014/main" id="{30A0C14F-910A-42B1-B5E0-1C6D4778AC20}"/>
              </a:ext>
            </a:extLst>
          </p:cNvPr>
          <p:cNvGraphicFramePr>
            <a:graphicFrameLocks noGrp="1"/>
          </p:cNvGraphicFramePr>
          <p:nvPr>
            <p:extLst>
              <p:ext uri="{D42A27DB-BD31-4B8C-83A1-F6EECF244321}">
                <p14:modId xmlns:p14="http://schemas.microsoft.com/office/powerpoint/2010/main" val="1080460356"/>
              </p:ext>
            </p:extLst>
          </p:nvPr>
        </p:nvGraphicFramePr>
        <p:xfrm>
          <a:off x="661701" y="1927185"/>
          <a:ext cx="10868598" cy="4043680"/>
        </p:xfrm>
        <a:graphic>
          <a:graphicData uri="http://schemas.openxmlformats.org/drawingml/2006/table">
            <a:tbl>
              <a:tblPr firstRow="1" bandRow="1">
                <a:tableStyleId>{7DF18680-E054-41AD-8BC1-D1AEF772440D}</a:tableStyleId>
              </a:tblPr>
              <a:tblGrid>
                <a:gridCol w="3622866">
                  <a:extLst>
                    <a:ext uri="{9D8B030D-6E8A-4147-A177-3AD203B41FA5}">
                      <a16:colId xmlns:a16="http://schemas.microsoft.com/office/drawing/2014/main" val="779603449"/>
                    </a:ext>
                  </a:extLst>
                </a:gridCol>
                <a:gridCol w="3622866">
                  <a:extLst>
                    <a:ext uri="{9D8B030D-6E8A-4147-A177-3AD203B41FA5}">
                      <a16:colId xmlns:a16="http://schemas.microsoft.com/office/drawing/2014/main" val="2351161408"/>
                    </a:ext>
                  </a:extLst>
                </a:gridCol>
                <a:gridCol w="3622866">
                  <a:extLst>
                    <a:ext uri="{9D8B030D-6E8A-4147-A177-3AD203B41FA5}">
                      <a16:colId xmlns:a16="http://schemas.microsoft.com/office/drawing/2014/main" val="3195930590"/>
                    </a:ext>
                  </a:extLst>
                </a:gridCol>
              </a:tblGrid>
              <a:tr h="370840">
                <a:tc>
                  <a:txBody>
                    <a:bodyPr/>
                    <a:lstStyle/>
                    <a:p>
                      <a:r>
                        <a:rPr lang="fr-FR" sz="1800" noProof="0" dirty="0">
                          <a:latin typeface="Times New Roman" panose="02020603050405020304" pitchFamily="18" charset="0"/>
                          <a:cs typeface="Times New Roman" panose="02020603050405020304" pitchFamily="18" charset="0"/>
                        </a:rPr>
                        <a:t>Fonctions</a:t>
                      </a:r>
                    </a:p>
                  </a:txBody>
                  <a:tcPr>
                    <a:solidFill>
                      <a:schemeClr val="accent6">
                        <a:lumMod val="60000"/>
                        <a:lumOff val="40000"/>
                      </a:schemeClr>
                    </a:solidFill>
                  </a:tcPr>
                </a:tc>
                <a:tc>
                  <a:txBody>
                    <a:bodyPr/>
                    <a:lstStyle/>
                    <a:p>
                      <a:r>
                        <a:rPr lang="fr-FR" sz="1800" noProof="0" dirty="0">
                          <a:latin typeface="Times New Roman" panose="02020603050405020304" pitchFamily="18" charset="0"/>
                          <a:cs typeface="Times New Roman" panose="02020603050405020304" pitchFamily="18" charset="0"/>
                        </a:rPr>
                        <a:t>Principaux canaux du champ PH</a:t>
                      </a:r>
                    </a:p>
                  </a:txBody>
                  <a:tcPr>
                    <a:solidFill>
                      <a:schemeClr val="accent4"/>
                    </a:solidFill>
                  </a:tcPr>
                </a:tc>
                <a:tc>
                  <a:txBody>
                    <a:bodyPr/>
                    <a:lstStyle/>
                    <a:p>
                      <a:r>
                        <a:rPr lang="fr-FR" sz="1800" noProof="0" dirty="0">
                          <a:latin typeface="Times New Roman" panose="02020603050405020304" pitchFamily="18" charset="0"/>
                          <a:cs typeface="Times New Roman" panose="02020603050405020304" pitchFamily="18" charset="0"/>
                        </a:rPr>
                        <a:t>Principaux canaux du champ PA</a:t>
                      </a:r>
                    </a:p>
                  </a:txBody>
                  <a:tcPr>
                    <a:solidFill>
                      <a:schemeClr val="accent2"/>
                    </a:solidFill>
                  </a:tcPr>
                </a:tc>
                <a:extLst>
                  <a:ext uri="{0D108BD9-81ED-4DB2-BD59-A6C34878D82A}">
                    <a16:rowId xmlns:a16="http://schemas.microsoft.com/office/drawing/2014/main" val="2109620255"/>
                  </a:ext>
                </a:extLst>
              </a:tr>
              <a:tr h="370840">
                <a:tc>
                  <a:txBody>
                    <a:bodyPr/>
                    <a:lstStyle/>
                    <a:p>
                      <a:r>
                        <a:rPr lang="fr-FR" sz="1800" noProof="0" dirty="0">
                          <a:latin typeface="Times New Roman" panose="02020603050405020304" pitchFamily="18" charset="0"/>
                          <a:cs typeface="Times New Roman" panose="02020603050405020304" pitchFamily="18" charset="0"/>
                        </a:rPr>
                        <a:t>Défense des droits et intérêts</a:t>
                      </a:r>
                    </a:p>
                  </a:txBody>
                  <a:tcPr>
                    <a:solidFill>
                      <a:schemeClr val="accent6">
                        <a:lumMod val="40000"/>
                        <a:lumOff val="60000"/>
                      </a:schemeClr>
                    </a:solidFill>
                  </a:tcPr>
                </a:tc>
                <a:tc>
                  <a:txBody>
                    <a:bodyPr/>
                    <a:lstStyle/>
                    <a:p>
                      <a:r>
                        <a:rPr lang="fr-FR" sz="1800" noProof="0" dirty="0">
                          <a:latin typeface="Times New Roman" panose="02020603050405020304" pitchFamily="18" charset="0"/>
                          <a:cs typeface="Times New Roman" panose="02020603050405020304" pitchFamily="18" charset="0"/>
                        </a:rPr>
                        <a:t>Associations PH</a:t>
                      </a:r>
                    </a:p>
                    <a:p>
                      <a:r>
                        <a:rPr lang="fr-FR" sz="1800" noProof="0" dirty="0">
                          <a:latin typeface="Times New Roman" panose="02020603050405020304" pitchFamily="18" charset="0"/>
                          <a:cs typeface="Times New Roman" panose="02020603050405020304" pitchFamily="18" charset="0"/>
                        </a:rPr>
                        <a:t>CNCPH – CRSA - CDCA</a:t>
                      </a:r>
                    </a:p>
                  </a:txBody>
                  <a:tcPr>
                    <a:solidFill>
                      <a:schemeClr val="accent4">
                        <a:lumMod val="40000"/>
                        <a:lumOff val="60000"/>
                      </a:schemeClr>
                    </a:solidFill>
                  </a:tcPr>
                </a:tc>
                <a:tc>
                  <a:txBody>
                    <a:bodyPr/>
                    <a:lstStyle/>
                    <a:p>
                      <a:r>
                        <a:rPr lang="fr-FR" sz="1800" noProof="0" dirty="0">
                          <a:latin typeface="Times New Roman" panose="02020603050405020304" pitchFamily="18" charset="0"/>
                          <a:cs typeface="Times New Roman" panose="02020603050405020304" pitchFamily="18" charset="0"/>
                        </a:rPr>
                        <a:t>Syndicats de retraités/asso. PA</a:t>
                      </a:r>
                    </a:p>
                    <a:p>
                      <a:r>
                        <a:rPr lang="fr-FR" sz="1800" noProof="0" dirty="0">
                          <a:latin typeface="Times New Roman" panose="02020603050405020304" pitchFamily="18" charset="0"/>
                          <a:cs typeface="Times New Roman" panose="02020603050405020304" pitchFamily="18" charset="0"/>
                        </a:rPr>
                        <a:t>HCFEA – CRSA - CDCA</a:t>
                      </a:r>
                    </a:p>
                  </a:txBody>
                  <a:tcPr>
                    <a:solidFill>
                      <a:schemeClr val="accent2">
                        <a:lumMod val="40000"/>
                        <a:lumOff val="60000"/>
                      </a:schemeClr>
                    </a:solidFill>
                  </a:tcPr>
                </a:tc>
                <a:extLst>
                  <a:ext uri="{0D108BD9-81ED-4DB2-BD59-A6C34878D82A}">
                    <a16:rowId xmlns:a16="http://schemas.microsoft.com/office/drawing/2014/main" val="2098663254"/>
                  </a:ext>
                </a:extLst>
              </a:tr>
              <a:tr h="370840">
                <a:tc>
                  <a:txBody>
                    <a:bodyPr/>
                    <a:lstStyle/>
                    <a:p>
                      <a:r>
                        <a:rPr lang="fr-FR" sz="1800" noProof="0" dirty="0">
                          <a:latin typeface="Times New Roman" panose="02020603050405020304" pitchFamily="18" charset="0"/>
                          <a:cs typeface="Times New Roman" panose="02020603050405020304" pitchFamily="18" charset="0"/>
                        </a:rPr>
                        <a:t>Production d’expertise</a:t>
                      </a:r>
                    </a:p>
                  </a:txBody>
                  <a:tcPr>
                    <a:solidFill>
                      <a:schemeClr val="accent6">
                        <a:lumMod val="40000"/>
                        <a:lumOff val="60000"/>
                      </a:schemeClr>
                    </a:solidFill>
                  </a:tcPr>
                </a:tc>
                <a:tc>
                  <a:txBody>
                    <a:bodyPr/>
                    <a:lstStyle/>
                    <a:p>
                      <a:r>
                        <a:rPr lang="fr-FR" sz="1800" noProof="0" dirty="0">
                          <a:latin typeface="Times New Roman" panose="02020603050405020304" pitchFamily="18" charset="0"/>
                          <a:cs typeface="Times New Roman" panose="02020603050405020304" pitchFamily="18" charset="0"/>
                        </a:rPr>
                        <a:t>Associations PH</a:t>
                      </a:r>
                    </a:p>
                    <a:p>
                      <a:r>
                        <a:rPr lang="fr-FR" sz="1800" noProof="0" dirty="0">
                          <a:latin typeface="Times New Roman" panose="02020603050405020304" pitchFamily="18" charset="0"/>
                          <a:cs typeface="Times New Roman" panose="02020603050405020304" pitchFamily="18" charset="0"/>
                        </a:rPr>
                        <a:t>CNCPH – CRSA - CDCA</a:t>
                      </a:r>
                    </a:p>
                  </a:txBody>
                  <a:tcPr>
                    <a:solidFill>
                      <a:schemeClr val="accent4">
                        <a:lumMod val="40000"/>
                        <a:lumOff val="60000"/>
                      </a:schemeClr>
                    </a:solidFill>
                  </a:tcPr>
                </a:tc>
                <a:tc>
                  <a:txBody>
                    <a:bodyPr/>
                    <a:lstStyle/>
                    <a:p>
                      <a:r>
                        <a:rPr lang="fr-FR" sz="1800" noProof="0" dirty="0">
                          <a:latin typeface="Times New Roman" panose="02020603050405020304" pitchFamily="18" charset="0"/>
                          <a:cs typeface="Times New Roman" panose="02020603050405020304" pitchFamily="18" charset="0"/>
                        </a:rPr>
                        <a:t>Syndicats de retraités/asso. PA</a:t>
                      </a:r>
                    </a:p>
                    <a:p>
                      <a:r>
                        <a:rPr lang="fr-FR" sz="1800" noProof="0" dirty="0">
                          <a:latin typeface="Times New Roman" panose="02020603050405020304" pitchFamily="18" charset="0"/>
                          <a:cs typeface="Times New Roman" panose="02020603050405020304" pitchFamily="18" charset="0"/>
                        </a:rPr>
                        <a:t>HCFEA – CRSA - CDCA</a:t>
                      </a:r>
                    </a:p>
                  </a:txBody>
                  <a:tcPr>
                    <a:solidFill>
                      <a:schemeClr val="accent2">
                        <a:lumMod val="40000"/>
                        <a:lumOff val="60000"/>
                      </a:schemeClr>
                    </a:solidFill>
                  </a:tcPr>
                </a:tc>
                <a:extLst>
                  <a:ext uri="{0D108BD9-81ED-4DB2-BD59-A6C34878D82A}">
                    <a16:rowId xmlns:a16="http://schemas.microsoft.com/office/drawing/2014/main" val="3846527806"/>
                  </a:ext>
                </a:extLst>
              </a:tr>
              <a:tr h="370840">
                <a:tc>
                  <a:txBody>
                    <a:bodyPr/>
                    <a:lstStyle/>
                    <a:p>
                      <a:r>
                        <a:rPr lang="fr-FR" sz="1800" noProof="0" dirty="0">
                          <a:latin typeface="Times New Roman" panose="02020603050405020304" pitchFamily="18" charset="0"/>
                          <a:cs typeface="Times New Roman" panose="02020603050405020304" pitchFamily="18" charset="0"/>
                        </a:rPr>
                        <a:t>Activités de loisirs, sportives et culturelles</a:t>
                      </a:r>
                    </a:p>
                  </a:txBody>
                  <a:tcPr>
                    <a:solidFill>
                      <a:schemeClr val="accent6">
                        <a:lumMod val="40000"/>
                        <a:lumOff val="60000"/>
                      </a:schemeClr>
                    </a:solidFill>
                  </a:tcPr>
                </a:tc>
                <a:tc>
                  <a:txBody>
                    <a:bodyPr/>
                    <a:lstStyle/>
                    <a:p>
                      <a:r>
                        <a:rPr lang="fr-FR" sz="1800" noProof="0" dirty="0">
                          <a:latin typeface="Times New Roman" panose="02020603050405020304" pitchFamily="18" charset="0"/>
                          <a:cs typeface="Times New Roman" panose="02020603050405020304" pitchFamily="18" charset="0"/>
                        </a:rPr>
                        <a:t>Associations PH</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a:latin typeface="Times New Roman" panose="02020603050405020304" pitchFamily="18" charset="0"/>
                          <a:cs typeface="Times New Roman" panose="02020603050405020304" pitchFamily="18" charset="0"/>
                        </a:rPr>
                        <a:t>Syndicats de retraités/asso. PA</a:t>
                      </a:r>
                    </a:p>
                  </a:txBody>
                  <a:tcPr>
                    <a:solidFill>
                      <a:schemeClr val="accent2">
                        <a:lumMod val="40000"/>
                        <a:lumOff val="60000"/>
                      </a:schemeClr>
                    </a:solidFill>
                  </a:tcPr>
                </a:tc>
                <a:extLst>
                  <a:ext uri="{0D108BD9-81ED-4DB2-BD59-A6C34878D82A}">
                    <a16:rowId xmlns:a16="http://schemas.microsoft.com/office/drawing/2014/main" val="483153295"/>
                  </a:ext>
                </a:extLst>
              </a:tr>
              <a:tr h="370840">
                <a:tc>
                  <a:txBody>
                    <a:bodyPr/>
                    <a:lstStyle/>
                    <a:p>
                      <a:r>
                        <a:rPr lang="fr-FR" sz="1800" noProof="0" dirty="0">
                          <a:latin typeface="Times New Roman" panose="02020603050405020304" pitchFamily="18" charset="0"/>
                          <a:cs typeface="Times New Roman" panose="02020603050405020304" pitchFamily="18" charset="0"/>
                        </a:rPr>
                        <a:t>Conseil et accompagnement social</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a:latin typeface="Times New Roman" panose="02020603050405020304" pitchFamily="18" charset="0"/>
                          <a:cs typeface="Times New Roman" panose="02020603050405020304" pitchFamily="18" charset="0"/>
                        </a:rPr>
                        <a:t>Associations PH</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a:latin typeface="Times New Roman" panose="02020603050405020304" pitchFamily="18" charset="0"/>
                          <a:cs typeface="Times New Roman" panose="02020603050405020304" pitchFamily="18" charset="0"/>
                        </a:rPr>
                        <a:t>Syndicats de retraités/asso. PA</a:t>
                      </a:r>
                    </a:p>
                  </a:txBody>
                  <a:tcPr>
                    <a:solidFill>
                      <a:schemeClr val="accent2">
                        <a:lumMod val="40000"/>
                        <a:lumOff val="60000"/>
                      </a:schemeClr>
                    </a:solidFill>
                  </a:tcPr>
                </a:tc>
                <a:extLst>
                  <a:ext uri="{0D108BD9-81ED-4DB2-BD59-A6C34878D82A}">
                    <a16:rowId xmlns:a16="http://schemas.microsoft.com/office/drawing/2014/main" val="550263046"/>
                  </a:ext>
                </a:extLst>
              </a:tr>
              <a:tr h="370840">
                <a:tc>
                  <a:txBody>
                    <a:bodyPr/>
                    <a:lstStyle/>
                    <a:p>
                      <a:r>
                        <a:rPr lang="fr-FR" sz="1800" noProof="0" dirty="0">
                          <a:latin typeface="Times New Roman" panose="02020603050405020304" pitchFamily="18" charset="0"/>
                          <a:cs typeface="Times New Roman" panose="02020603050405020304" pitchFamily="18" charset="0"/>
                        </a:rPr>
                        <a:t>Prestations de services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a:latin typeface="Times New Roman" panose="02020603050405020304" pitchFamily="18" charset="0"/>
                          <a:cs typeface="Times New Roman" panose="02020603050405020304" pitchFamily="18" charset="0"/>
                        </a:rPr>
                        <a:t>Associations PH</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a:latin typeface="Times New Roman" panose="02020603050405020304" pitchFamily="18" charset="0"/>
                          <a:cs typeface="Times New Roman" panose="02020603050405020304" pitchFamily="18" charset="0"/>
                        </a:rPr>
                        <a:t>/</a:t>
                      </a:r>
                    </a:p>
                  </a:txBody>
                  <a:tcPr>
                    <a:solidFill>
                      <a:schemeClr val="accent2">
                        <a:lumMod val="40000"/>
                        <a:lumOff val="60000"/>
                      </a:schemeClr>
                    </a:solidFill>
                  </a:tcPr>
                </a:tc>
                <a:extLst>
                  <a:ext uri="{0D108BD9-81ED-4DB2-BD59-A6C34878D82A}">
                    <a16:rowId xmlns:a16="http://schemas.microsoft.com/office/drawing/2014/main" val="158903898"/>
                  </a:ext>
                </a:extLst>
              </a:tr>
              <a:tr h="370840">
                <a:tc>
                  <a:txBody>
                    <a:bodyPr/>
                    <a:lstStyle/>
                    <a:p>
                      <a:r>
                        <a:rPr lang="fr-FR" sz="1800" noProof="0" dirty="0">
                          <a:latin typeface="Times New Roman" panose="02020603050405020304" pitchFamily="18" charset="0"/>
                          <a:cs typeface="Times New Roman" panose="02020603050405020304" pitchFamily="18" charset="0"/>
                        </a:rPr>
                        <a:t>Gestion d’établissements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a:latin typeface="Times New Roman" panose="02020603050405020304" pitchFamily="18" charset="0"/>
                          <a:cs typeface="Times New Roman" panose="02020603050405020304" pitchFamily="18" charset="0"/>
                        </a:rPr>
                        <a:t>Associations PH</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a:latin typeface="Times New Roman" panose="02020603050405020304" pitchFamily="18" charset="0"/>
                          <a:cs typeface="Times New Roman" panose="02020603050405020304" pitchFamily="18" charset="0"/>
                        </a:rPr>
                        <a:t>/</a:t>
                      </a:r>
                    </a:p>
                  </a:txBody>
                  <a:tcPr>
                    <a:solidFill>
                      <a:schemeClr val="accent2">
                        <a:lumMod val="40000"/>
                        <a:lumOff val="60000"/>
                      </a:schemeClr>
                    </a:solidFill>
                  </a:tcPr>
                </a:tc>
                <a:extLst>
                  <a:ext uri="{0D108BD9-81ED-4DB2-BD59-A6C34878D82A}">
                    <a16:rowId xmlns:a16="http://schemas.microsoft.com/office/drawing/2014/main" val="3419148893"/>
                  </a:ext>
                </a:extLst>
              </a:tr>
              <a:tr h="370840">
                <a:tc>
                  <a:txBody>
                    <a:bodyPr/>
                    <a:lstStyle/>
                    <a:p>
                      <a:r>
                        <a:rPr lang="fr-FR" sz="1800" noProof="0" dirty="0">
                          <a:latin typeface="Times New Roman" panose="02020603050405020304" pitchFamily="18" charset="0"/>
                          <a:cs typeface="Times New Roman" panose="02020603050405020304" pitchFamily="18" charset="0"/>
                        </a:rPr>
                        <a:t>Administration de droits, allocations et prestations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a:latin typeface="Times New Roman" panose="02020603050405020304" pitchFamily="18" charset="0"/>
                          <a:cs typeface="Times New Roman" panose="02020603050405020304" pitchFamily="18" charset="0"/>
                        </a:rPr>
                        <a:t>Associations PH</a:t>
                      </a:r>
                    </a:p>
                    <a:p>
                      <a:r>
                        <a:rPr lang="fr-FR" sz="1800" noProof="0" dirty="0">
                          <a:latin typeface="Times New Roman" panose="02020603050405020304" pitchFamily="18" charset="0"/>
                          <a:cs typeface="Times New Roman" panose="02020603050405020304" pitchFamily="18" charset="0"/>
                        </a:rPr>
                        <a:t>CDAPH - AGEFIPH</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a:latin typeface="Times New Roman" panose="02020603050405020304" pitchFamily="18" charset="0"/>
                          <a:cs typeface="Times New Roman" panose="02020603050405020304" pitchFamily="18" charset="0"/>
                        </a:rPr>
                        <a:t>/</a:t>
                      </a:r>
                    </a:p>
                  </a:txBody>
                  <a:tcPr>
                    <a:solidFill>
                      <a:schemeClr val="accent2">
                        <a:lumMod val="40000"/>
                        <a:lumOff val="60000"/>
                      </a:schemeClr>
                    </a:solidFill>
                  </a:tcPr>
                </a:tc>
                <a:extLst>
                  <a:ext uri="{0D108BD9-81ED-4DB2-BD59-A6C34878D82A}">
                    <a16:rowId xmlns:a16="http://schemas.microsoft.com/office/drawing/2014/main" val="3228428326"/>
                  </a:ext>
                </a:extLst>
              </a:tr>
            </a:tbl>
          </a:graphicData>
        </a:graphic>
      </p:graphicFrame>
      <p:sp>
        <p:nvSpPr>
          <p:cNvPr id="8" name="Ellipse 7">
            <a:extLst>
              <a:ext uri="{FF2B5EF4-FFF2-40B4-BE49-F238E27FC236}">
                <a16:creationId xmlns:a16="http://schemas.microsoft.com/office/drawing/2014/main" id="{BD51E6F9-8ABB-4FFB-B986-802F9B5B2F51}"/>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99594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A4F87-59EC-46BA-8138-CB36371982BF}"/>
              </a:ext>
            </a:extLst>
          </p:cNvPr>
          <p:cNvSpPr>
            <a:spLocks noGrp="1"/>
          </p:cNvSpPr>
          <p:nvPr>
            <p:ph type="title"/>
          </p:nvPr>
        </p:nvSpPr>
        <p:spPr>
          <a:xfrm>
            <a:off x="190482" y="2782486"/>
            <a:ext cx="2909043" cy="1293028"/>
          </a:xfrm>
        </p:spPr>
        <p:txBody>
          <a:bodyPr/>
          <a:lstStyle/>
          <a:p>
            <a:r>
              <a:rPr lang="fr-FR" dirty="0">
                <a:latin typeface="Times New Roman" panose="02020603050405020304" pitchFamily="18" charset="0"/>
                <a:cs typeface="Times New Roman" panose="02020603050405020304" pitchFamily="18" charset="0"/>
              </a:rPr>
              <a:t>Déroulé</a:t>
            </a:r>
          </a:p>
        </p:txBody>
      </p:sp>
      <p:pic>
        <p:nvPicPr>
          <p:cNvPr id="4" name="Image 3">
            <a:extLst>
              <a:ext uri="{FF2B5EF4-FFF2-40B4-BE49-F238E27FC236}">
                <a16:creationId xmlns:a16="http://schemas.microsoft.com/office/drawing/2014/main" id="{3083DFDA-4E88-4A16-82F7-C6B0C180AFE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491" y="5852837"/>
            <a:ext cx="1354240" cy="897008"/>
          </a:xfrm>
          <a:prstGeom prst="rect">
            <a:avLst/>
          </a:prstGeom>
        </p:spPr>
      </p:pic>
      <p:pic>
        <p:nvPicPr>
          <p:cNvPr id="5" name="Image 4" descr="Accueil">
            <a:extLst>
              <a:ext uri="{FF2B5EF4-FFF2-40B4-BE49-F238E27FC236}">
                <a16:creationId xmlns:a16="http://schemas.microsoft.com/office/drawing/2014/main" id="{6F1E6E74-D8F9-4676-A525-E426B350684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55031" y="5901999"/>
            <a:ext cx="1814195" cy="727710"/>
          </a:xfrm>
          <a:prstGeom prst="rect">
            <a:avLst/>
          </a:prstGeom>
          <a:noFill/>
          <a:ln>
            <a:noFill/>
          </a:ln>
        </p:spPr>
      </p:pic>
      <p:grpSp>
        <p:nvGrpSpPr>
          <p:cNvPr id="17" name="Groupe 16">
            <a:extLst>
              <a:ext uri="{FF2B5EF4-FFF2-40B4-BE49-F238E27FC236}">
                <a16:creationId xmlns:a16="http://schemas.microsoft.com/office/drawing/2014/main" id="{7EBE47F4-8498-462C-AB96-D07B26A7A14B}"/>
              </a:ext>
            </a:extLst>
          </p:cNvPr>
          <p:cNvGrpSpPr/>
          <p:nvPr/>
        </p:nvGrpSpPr>
        <p:grpSpPr>
          <a:xfrm>
            <a:off x="3349036" y="906180"/>
            <a:ext cx="8128000" cy="5418667"/>
            <a:chOff x="3594844" y="906180"/>
            <a:chExt cx="8128000" cy="5418667"/>
          </a:xfrm>
        </p:grpSpPr>
        <p:graphicFrame>
          <p:nvGraphicFramePr>
            <p:cNvPr id="10" name="Diagramme 9">
              <a:extLst>
                <a:ext uri="{FF2B5EF4-FFF2-40B4-BE49-F238E27FC236}">
                  <a16:creationId xmlns:a16="http://schemas.microsoft.com/office/drawing/2014/main" id="{C69CE997-3224-45F1-ACD0-A097BD6BBD33}"/>
                </a:ext>
              </a:extLst>
            </p:cNvPr>
            <p:cNvGraphicFramePr/>
            <p:nvPr>
              <p:extLst>
                <p:ext uri="{D42A27DB-BD31-4B8C-83A1-F6EECF244321}">
                  <p14:modId xmlns:p14="http://schemas.microsoft.com/office/powerpoint/2010/main" val="3724485960"/>
                </p:ext>
              </p:extLst>
            </p:nvPr>
          </p:nvGraphicFramePr>
          <p:xfrm>
            <a:off x="3594844" y="906180"/>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ZoneTexte 10">
              <a:extLst>
                <a:ext uri="{FF2B5EF4-FFF2-40B4-BE49-F238E27FC236}">
                  <a16:creationId xmlns:a16="http://schemas.microsoft.com/office/drawing/2014/main" id="{387CCA2D-1B60-4C08-899C-75FCD73919D0}"/>
                </a:ext>
              </a:extLst>
            </p:cNvPr>
            <p:cNvSpPr txBox="1"/>
            <p:nvPr/>
          </p:nvSpPr>
          <p:spPr>
            <a:xfrm>
              <a:off x="3873909" y="1258529"/>
              <a:ext cx="422787" cy="400110"/>
            </a:xfrm>
            <a:prstGeom prst="rect">
              <a:avLst/>
            </a:prstGeom>
            <a:noFill/>
          </p:spPr>
          <p:txBody>
            <a:bodyPr wrap="square" rtlCol="0">
              <a:spAutoFit/>
            </a:bodyPr>
            <a:lstStyle/>
            <a:p>
              <a:r>
                <a:rPr lang="en-ZA" sz="2000" dirty="0">
                  <a:latin typeface="Times New Roman" panose="02020603050405020304" pitchFamily="18" charset="0"/>
                  <a:cs typeface="Times New Roman" panose="02020603050405020304" pitchFamily="18" charset="0"/>
                </a:rPr>
                <a:t>1</a:t>
              </a:r>
            </a:p>
          </p:txBody>
        </p:sp>
        <p:sp>
          <p:nvSpPr>
            <p:cNvPr id="12" name="ZoneTexte 11">
              <a:extLst>
                <a:ext uri="{FF2B5EF4-FFF2-40B4-BE49-F238E27FC236}">
                  <a16:creationId xmlns:a16="http://schemas.microsoft.com/office/drawing/2014/main" id="{280EC8D0-658B-45E8-83AB-CDCE0F09BA6D}"/>
                </a:ext>
              </a:extLst>
            </p:cNvPr>
            <p:cNvSpPr txBox="1"/>
            <p:nvPr/>
          </p:nvSpPr>
          <p:spPr>
            <a:xfrm>
              <a:off x="4355690" y="2099188"/>
              <a:ext cx="422787" cy="400110"/>
            </a:xfrm>
            <a:prstGeom prst="rect">
              <a:avLst/>
            </a:prstGeom>
            <a:noFill/>
          </p:spPr>
          <p:txBody>
            <a:bodyPr wrap="square" rtlCol="0">
              <a:spAutoFit/>
            </a:bodyPr>
            <a:lstStyle/>
            <a:p>
              <a:r>
                <a:rPr lang="en-ZA" sz="2000" dirty="0">
                  <a:latin typeface="Times New Roman" panose="02020603050405020304" pitchFamily="18" charset="0"/>
                  <a:cs typeface="Times New Roman" panose="02020603050405020304" pitchFamily="18" charset="0"/>
                </a:rPr>
                <a:t>2</a:t>
              </a:r>
            </a:p>
          </p:txBody>
        </p:sp>
        <p:sp>
          <p:nvSpPr>
            <p:cNvPr id="13" name="ZoneTexte 12">
              <a:extLst>
                <a:ext uri="{FF2B5EF4-FFF2-40B4-BE49-F238E27FC236}">
                  <a16:creationId xmlns:a16="http://schemas.microsoft.com/office/drawing/2014/main" id="{0C885A07-4359-4A75-8D3D-2CBC25DD8879}"/>
                </a:ext>
              </a:extLst>
            </p:cNvPr>
            <p:cNvSpPr txBox="1"/>
            <p:nvPr/>
          </p:nvSpPr>
          <p:spPr>
            <a:xfrm>
              <a:off x="4567083" y="2959510"/>
              <a:ext cx="422787" cy="400110"/>
            </a:xfrm>
            <a:prstGeom prst="rect">
              <a:avLst/>
            </a:prstGeom>
            <a:noFill/>
          </p:spPr>
          <p:txBody>
            <a:bodyPr wrap="square" rtlCol="0">
              <a:spAutoFit/>
            </a:bodyPr>
            <a:lstStyle/>
            <a:p>
              <a:r>
                <a:rPr lang="en-ZA" sz="2000" dirty="0">
                  <a:latin typeface="Times New Roman" panose="02020603050405020304" pitchFamily="18" charset="0"/>
                  <a:cs typeface="Times New Roman" panose="02020603050405020304" pitchFamily="18" charset="0"/>
                </a:rPr>
                <a:t>3</a:t>
              </a:r>
            </a:p>
          </p:txBody>
        </p:sp>
        <p:sp>
          <p:nvSpPr>
            <p:cNvPr id="14" name="ZoneTexte 13">
              <a:extLst>
                <a:ext uri="{FF2B5EF4-FFF2-40B4-BE49-F238E27FC236}">
                  <a16:creationId xmlns:a16="http://schemas.microsoft.com/office/drawing/2014/main" id="{8C8AEBD0-9D54-4F70-8205-5FE3CAB66849}"/>
                </a:ext>
              </a:extLst>
            </p:cNvPr>
            <p:cNvSpPr txBox="1"/>
            <p:nvPr/>
          </p:nvSpPr>
          <p:spPr>
            <a:xfrm>
              <a:off x="4567082" y="3841403"/>
              <a:ext cx="422787" cy="400110"/>
            </a:xfrm>
            <a:prstGeom prst="rect">
              <a:avLst/>
            </a:prstGeom>
            <a:noFill/>
          </p:spPr>
          <p:txBody>
            <a:bodyPr wrap="square" rtlCol="0">
              <a:spAutoFit/>
            </a:bodyPr>
            <a:lstStyle/>
            <a:p>
              <a:r>
                <a:rPr lang="en-ZA" sz="2000" dirty="0">
                  <a:latin typeface="Times New Roman" panose="02020603050405020304" pitchFamily="18" charset="0"/>
                  <a:cs typeface="Times New Roman" panose="02020603050405020304" pitchFamily="18" charset="0"/>
                </a:rPr>
                <a:t>4</a:t>
              </a:r>
            </a:p>
          </p:txBody>
        </p:sp>
        <p:sp>
          <p:nvSpPr>
            <p:cNvPr id="15" name="ZoneTexte 14">
              <a:extLst>
                <a:ext uri="{FF2B5EF4-FFF2-40B4-BE49-F238E27FC236}">
                  <a16:creationId xmlns:a16="http://schemas.microsoft.com/office/drawing/2014/main" id="{AB3C9F18-D3E3-41C9-9F0B-9F7F7F99EC95}"/>
                </a:ext>
              </a:extLst>
            </p:cNvPr>
            <p:cNvSpPr txBox="1"/>
            <p:nvPr/>
          </p:nvSpPr>
          <p:spPr>
            <a:xfrm>
              <a:off x="4355690" y="4683015"/>
              <a:ext cx="422787" cy="400110"/>
            </a:xfrm>
            <a:prstGeom prst="rect">
              <a:avLst/>
            </a:prstGeom>
            <a:noFill/>
          </p:spPr>
          <p:txBody>
            <a:bodyPr wrap="square" rtlCol="0">
              <a:spAutoFit/>
            </a:bodyPr>
            <a:lstStyle/>
            <a:p>
              <a:r>
                <a:rPr lang="en-ZA" sz="2000" dirty="0">
                  <a:latin typeface="Times New Roman" panose="02020603050405020304" pitchFamily="18" charset="0"/>
                  <a:cs typeface="Times New Roman" panose="02020603050405020304" pitchFamily="18" charset="0"/>
                </a:rPr>
                <a:t>5</a:t>
              </a:r>
            </a:p>
          </p:txBody>
        </p:sp>
        <p:sp>
          <p:nvSpPr>
            <p:cNvPr id="16" name="ZoneTexte 15">
              <a:extLst>
                <a:ext uri="{FF2B5EF4-FFF2-40B4-BE49-F238E27FC236}">
                  <a16:creationId xmlns:a16="http://schemas.microsoft.com/office/drawing/2014/main" id="{AE847D20-3B97-4F94-8A3A-D93079165E71}"/>
                </a:ext>
              </a:extLst>
            </p:cNvPr>
            <p:cNvSpPr txBox="1"/>
            <p:nvPr/>
          </p:nvSpPr>
          <p:spPr>
            <a:xfrm>
              <a:off x="3893573" y="5541878"/>
              <a:ext cx="422787" cy="400110"/>
            </a:xfrm>
            <a:prstGeom prst="rect">
              <a:avLst/>
            </a:prstGeom>
            <a:noFill/>
          </p:spPr>
          <p:txBody>
            <a:bodyPr wrap="square" rtlCol="0">
              <a:spAutoFit/>
            </a:bodyPr>
            <a:lstStyle/>
            <a:p>
              <a:r>
                <a:rPr lang="en-ZA" sz="2000" dirty="0">
                  <a:latin typeface="Times New Roman" panose="02020603050405020304" pitchFamily="18" charset="0"/>
                  <a:cs typeface="Times New Roman" panose="02020603050405020304" pitchFamily="18" charset="0"/>
                </a:rPr>
                <a:t>6</a:t>
              </a:r>
            </a:p>
          </p:txBody>
        </p:sp>
      </p:grpSp>
    </p:spTree>
    <p:extLst>
      <p:ext uri="{BB962C8B-B14F-4D97-AF65-F5344CB8AC3E}">
        <p14:creationId xmlns:p14="http://schemas.microsoft.com/office/powerpoint/2010/main" val="526795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F4288BE-346C-4A44-A73C-AC14238439A4}"/>
              </a:ext>
            </a:extLst>
          </p:cNvPr>
          <p:cNvSpPr>
            <a:spLocks noGrp="1"/>
          </p:cNvSpPr>
          <p:nvPr>
            <p:ph type="title"/>
          </p:nvPr>
        </p:nvSpPr>
        <p:spPr>
          <a:xfrm rot="16200000">
            <a:off x="-2194985" y="3725761"/>
            <a:ext cx="5715533" cy="1325563"/>
          </a:xfrm>
        </p:spPr>
        <p:txBody>
          <a:bodyPr>
            <a:normAutofit/>
          </a:bodyPr>
          <a:lstStyle/>
          <a:p>
            <a:r>
              <a:rPr lang="fr-FR" sz="3200" dirty="0">
                <a:latin typeface="Times New Roman" panose="02020603050405020304" pitchFamily="18" charset="0"/>
                <a:cs typeface="Times New Roman" panose="02020603050405020304" pitchFamily="18" charset="0"/>
              </a:rPr>
              <a:t>DES RAPPORTS PLURIELS DE PARTICIPATION</a:t>
            </a:r>
          </a:p>
        </p:txBody>
      </p:sp>
      <p:sp>
        <p:nvSpPr>
          <p:cNvPr id="8" name="Ellipse 7">
            <a:extLst>
              <a:ext uri="{FF2B5EF4-FFF2-40B4-BE49-F238E27FC236}">
                <a16:creationId xmlns:a16="http://schemas.microsoft.com/office/drawing/2014/main" id="{2F70D7B9-C085-4271-835C-9A3E208B19AA}"/>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4</a:t>
            </a:r>
          </a:p>
        </p:txBody>
      </p:sp>
      <p:graphicFrame>
        <p:nvGraphicFramePr>
          <p:cNvPr id="2" name="Tableau 1">
            <a:extLst>
              <a:ext uri="{FF2B5EF4-FFF2-40B4-BE49-F238E27FC236}">
                <a16:creationId xmlns:a16="http://schemas.microsoft.com/office/drawing/2014/main" id="{1873C1E5-7147-408A-B6E3-EFEFC8725886}"/>
              </a:ext>
            </a:extLst>
          </p:cNvPr>
          <p:cNvGraphicFramePr>
            <a:graphicFrameLocks noGrp="1"/>
          </p:cNvGraphicFramePr>
          <p:nvPr>
            <p:extLst>
              <p:ext uri="{D42A27DB-BD31-4B8C-83A1-F6EECF244321}">
                <p14:modId xmlns:p14="http://schemas.microsoft.com/office/powerpoint/2010/main" val="1381915446"/>
              </p:ext>
            </p:extLst>
          </p:nvPr>
        </p:nvGraphicFramePr>
        <p:xfrm>
          <a:off x="1236948" y="2"/>
          <a:ext cx="10955052" cy="6857998"/>
        </p:xfrm>
        <a:graphic>
          <a:graphicData uri="http://schemas.openxmlformats.org/drawingml/2006/table">
            <a:tbl>
              <a:tblPr firstRow="1" bandRow="1">
                <a:tableStyleId>{5C22544A-7EE6-4342-B048-85BDC9FD1C3A}</a:tableStyleId>
              </a:tblPr>
              <a:tblGrid>
                <a:gridCol w="1966011">
                  <a:extLst>
                    <a:ext uri="{9D8B030D-6E8A-4147-A177-3AD203B41FA5}">
                      <a16:colId xmlns:a16="http://schemas.microsoft.com/office/drawing/2014/main" val="2544512948"/>
                    </a:ext>
                  </a:extLst>
                </a:gridCol>
                <a:gridCol w="4117702">
                  <a:extLst>
                    <a:ext uri="{9D8B030D-6E8A-4147-A177-3AD203B41FA5}">
                      <a16:colId xmlns:a16="http://schemas.microsoft.com/office/drawing/2014/main" val="428880448"/>
                    </a:ext>
                  </a:extLst>
                </a:gridCol>
                <a:gridCol w="4871339">
                  <a:extLst>
                    <a:ext uri="{9D8B030D-6E8A-4147-A177-3AD203B41FA5}">
                      <a16:colId xmlns:a16="http://schemas.microsoft.com/office/drawing/2014/main" val="224208444"/>
                    </a:ext>
                  </a:extLst>
                </a:gridCol>
              </a:tblGrid>
              <a:tr h="304800">
                <a:tc>
                  <a:txBody>
                    <a:bodyPr/>
                    <a:lstStyle/>
                    <a:p>
                      <a:r>
                        <a:rPr lang="fr-FR" sz="1400" noProof="0" dirty="0">
                          <a:latin typeface="Times New Roman" panose="02020603050405020304" pitchFamily="18" charset="0"/>
                          <a:cs typeface="Times New Roman" panose="02020603050405020304" pitchFamily="18" charset="0"/>
                        </a:rPr>
                        <a:t>ECHELON</a:t>
                      </a:r>
                    </a:p>
                  </a:txBody>
                  <a:tcPr marL="0" marR="0" marT="0" marB="0">
                    <a:solidFill>
                      <a:schemeClr val="accent6">
                        <a:lumMod val="60000"/>
                        <a:lumOff val="40000"/>
                      </a:schemeClr>
                    </a:solidFill>
                  </a:tcPr>
                </a:tc>
                <a:tc>
                  <a:txBody>
                    <a:bodyPr/>
                    <a:lstStyle/>
                    <a:p>
                      <a:r>
                        <a:rPr lang="fr-FR" sz="1400" noProof="0" dirty="0">
                          <a:latin typeface="Times New Roman" panose="02020603050405020304" pitchFamily="18" charset="0"/>
                          <a:cs typeface="Times New Roman" panose="02020603050405020304" pitchFamily="18" charset="0"/>
                        </a:rPr>
                        <a:t>PRATIQUES PH</a:t>
                      </a:r>
                    </a:p>
                  </a:txBody>
                  <a:tcPr marL="0" marR="0" marT="0" marB="0">
                    <a:solidFill>
                      <a:schemeClr val="accent4"/>
                    </a:solidFill>
                  </a:tcPr>
                </a:tc>
                <a:tc>
                  <a:txBody>
                    <a:bodyPr/>
                    <a:lstStyle/>
                    <a:p>
                      <a:r>
                        <a:rPr lang="fr-FR" sz="1400" noProof="0" dirty="0">
                          <a:latin typeface="Times New Roman" panose="02020603050405020304" pitchFamily="18" charset="0"/>
                          <a:cs typeface="Times New Roman" panose="02020603050405020304" pitchFamily="18" charset="0"/>
                        </a:rPr>
                        <a:t>PRATIQUES PA</a:t>
                      </a:r>
                    </a:p>
                  </a:txBody>
                  <a:tcPr marL="0" marR="0" marT="0" marB="0">
                    <a:solidFill>
                      <a:schemeClr val="accent2"/>
                    </a:solidFill>
                  </a:tcPr>
                </a:tc>
                <a:extLst>
                  <a:ext uri="{0D108BD9-81ED-4DB2-BD59-A6C34878D82A}">
                    <a16:rowId xmlns:a16="http://schemas.microsoft.com/office/drawing/2014/main" val="107671794"/>
                  </a:ext>
                </a:extLst>
              </a:tr>
              <a:tr h="304800">
                <a:tc rowSpan="8">
                  <a:txBody>
                    <a:bodyPr/>
                    <a:lstStyle/>
                    <a:p>
                      <a:r>
                        <a:rPr lang="fr-FR" sz="1400" b="1" noProof="0" dirty="0">
                          <a:latin typeface="Times New Roman" panose="02020603050405020304" pitchFamily="18" charset="0"/>
                          <a:cs typeface="Times New Roman" panose="02020603050405020304" pitchFamily="18" charset="0"/>
                        </a:rPr>
                        <a:t>Régional</a:t>
                      </a:r>
                    </a:p>
                  </a:txBody>
                  <a:tcPr marL="0" marR="0" marT="0" marB="0">
                    <a:solidFill>
                      <a:schemeClr val="accent6">
                        <a:lumMod val="40000"/>
                        <a:lumOff val="60000"/>
                      </a:schemeClr>
                    </a:solidFill>
                  </a:tcPr>
                </a:tc>
                <a:tc gridSpan="2">
                  <a:txBody>
                    <a:bodyPr/>
                    <a:lstStyle/>
                    <a:p>
                      <a:pPr algn="l"/>
                      <a:r>
                        <a:rPr lang="fr-FR" sz="1400" noProof="0" dirty="0">
                          <a:latin typeface="Times New Roman" panose="02020603050405020304" pitchFamily="18" charset="0"/>
                          <a:cs typeface="Times New Roman" panose="02020603050405020304" pitchFamily="18" charset="0"/>
                        </a:rPr>
                        <a:t>                                                                                       CESER</a:t>
                      </a:r>
                    </a:p>
                  </a:txBody>
                  <a:tcPr marL="0" marR="0" marT="0" marB="0"/>
                </a:tc>
                <a:tc hMerge="1">
                  <a:txBody>
                    <a:bodyPr/>
                    <a:lstStyle/>
                    <a:p>
                      <a:endParaRPr lang="en-ZA"/>
                    </a:p>
                  </a:txBody>
                  <a:tcPr/>
                </a:tc>
                <a:extLst>
                  <a:ext uri="{0D108BD9-81ED-4DB2-BD59-A6C34878D82A}">
                    <a16:rowId xmlns:a16="http://schemas.microsoft.com/office/drawing/2014/main" val="2668543939"/>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gridSpan="2">
                  <a:txBody>
                    <a:bodyPr/>
                    <a:lstStyle/>
                    <a:p>
                      <a:pPr algn="l"/>
                      <a:r>
                        <a:rPr lang="fr-FR" sz="1400" noProof="0" dirty="0">
                          <a:latin typeface="Times New Roman" panose="02020603050405020304" pitchFamily="18" charset="0"/>
                          <a:cs typeface="Times New Roman" panose="02020603050405020304" pitchFamily="18" charset="0"/>
                        </a:rPr>
                        <a:t>                                                                                        CRSA</a:t>
                      </a:r>
                    </a:p>
                  </a:txBody>
                  <a:tcPr marL="0" marR="0" marT="0" marB="0"/>
                </a:tc>
                <a:tc hMerge="1">
                  <a:txBody>
                    <a:bodyPr/>
                    <a:lstStyle/>
                    <a:p>
                      <a:endParaRPr lang="en-ZA"/>
                    </a:p>
                  </a:txBody>
                  <a:tcPr/>
                </a:tc>
                <a:extLst>
                  <a:ext uri="{0D108BD9-81ED-4DB2-BD59-A6C34878D82A}">
                    <a16:rowId xmlns:a16="http://schemas.microsoft.com/office/drawing/2014/main" val="1238533990"/>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gridSpan="2">
                  <a:txBody>
                    <a:bodyPr/>
                    <a:lstStyle/>
                    <a:p>
                      <a:pPr algn="l"/>
                      <a:r>
                        <a:rPr lang="fr-FR" sz="1400" noProof="0" dirty="0">
                          <a:latin typeface="Times New Roman" panose="02020603050405020304" pitchFamily="18" charset="0"/>
                          <a:cs typeface="Times New Roman" panose="02020603050405020304" pitchFamily="18" charset="0"/>
                        </a:rPr>
                        <a:t>                                                                                         CTS</a:t>
                      </a:r>
                    </a:p>
                  </a:txBody>
                  <a:tcPr marL="0" marR="0" marT="0" marB="0"/>
                </a:tc>
                <a:tc hMerge="1">
                  <a:txBody>
                    <a:bodyPr/>
                    <a:lstStyle/>
                    <a:p>
                      <a:endParaRPr lang="en-ZA"/>
                    </a:p>
                  </a:txBody>
                  <a:tcPr/>
                </a:tc>
                <a:extLst>
                  <a:ext uri="{0D108BD9-81ED-4DB2-BD59-A6C34878D82A}">
                    <a16:rowId xmlns:a16="http://schemas.microsoft.com/office/drawing/2014/main" val="1411208108"/>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fr-FR" sz="1400" noProof="0" dirty="0">
                          <a:latin typeface="Times New Roman" panose="02020603050405020304" pitchFamily="18" charset="0"/>
                          <a:cs typeface="Times New Roman" panose="02020603050405020304" pitchFamily="18" charset="0"/>
                        </a:rPr>
                        <a:t>URASS</a:t>
                      </a:r>
                    </a:p>
                  </a:txBody>
                  <a:tcPr marL="0" marR="0" marT="0" marB="0">
                    <a:solidFill>
                      <a:schemeClr val="accent4">
                        <a:lumMod val="20000"/>
                        <a:lumOff val="80000"/>
                      </a:schemeClr>
                    </a:solidFill>
                  </a:tcPr>
                </a:tc>
                <a:tc>
                  <a:txBody>
                    <a:bodyPr/>
                    <a:lstStyle/>
                    <a:p>
                      <a:r>
                        <a:rPr lang="fr-FR" sz="1400" noProof="0" dirty="0">
                          <a:latin typeface="Times New Roman" panose="02020603050405020304" pitchFamily="18" charset="0"/>
                          <a:cs typeface="Times New Roman" panose="02020603050405020304" pitchFamily="18" charset="0"/>
                        </a:rPr>
                        <a:t>MSA régionale</a:t>
                      </a:r>
                    </a:p>
                  </a:txBody>
                  <a:tcPr marL="0" marR="0" marT="0" marB="0">
                    <a:solidFill>
                      <a:schemeClr val="accent2">
                        <a:lumMod val="40000"/>
                        <a:lumOff val="60000"/>
                      </a:schemeClr>
                    </a:solidFill>
                  </a:tcPr>
                </a:tc>
                <a:extLst>
                  <a:ext uri="{0D108BD9-81ED-4DB2-BD59-A6C34878D82A}">
                    <a16:rowId xmlns:a16="http://schemas.microsoft.com/office/drawing/2014/main" val="581966096"/>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fr-FR" sz="1400" noProof="0" dirty="0">
                          <a:latin typeface="Times New Roman" panose="02020603050405020304" pitchFamily="18" charset="0"/>
                          <a:cs typeface="Times New Roman" panose="02020603050405020304" pitchFamily="18" charset="0"/>
                        </a:rPr>
                        <a:t>Comité d’entente régional</a:t>
                      </a:r>
                    </a:p>
                  </a:txBody>
                  <a:tcPr marL="0" marR="0" marT="0" marB="0">
                    <a:solidFill>
                      <a:schemeClr val="accent4">
                        <a:lumMod val="20000"/>
                        <a:lumOff val="80000"/>
                      </a:schemeClr>
                    </a:solidFill>
                  </a:tcPr>
                </a:tc>
                <a:tc>
                  <a:txBody>
                    <a:bodyPr/>
                    <a:lstStyle/>
                    <a:p>
                      <a:r>
                        <a:rPr lang="fr-FR" sz="1400" noProof="0" dirty="0">
                          <a:latin typeface="Times New Roman" panose="02020603050405020304" pitchFamily="18" charset="0"/>
                          <a:cs typeface="Times New Roman" panose="02020603050405020304" pitchFamily="18" charset="0"/>
                        </a:rPr>
                        <a:t>CARSAT</a:t>
                      </a:r>
                    </a:p>
                  </a:txBody>
                  <a:tcPr marL="0" marR="0" marT="0" marB="0">
                    <a:solidFill>
                      <a:schemeClr val="accent2">
                        <a:lumMod val="40000"/>
                        <a:lumOff val="60000"/>
                      </a:schemeClr>
                    </a:solidFill>
                  </a:tcPr>
                </a:tc>
                <a:extLst>
                  <a:ext uri="{0D108BD9-81ED-4DB2-BD59-A6C34878D82A}">
                    <a16:rowId xmlns:a16="http://schemas.microsoft.com/office/drawing/2014/main" val="3339816334"/>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fr-FR" sz="1400" noProof="0" dirty="0">
                          <a:latin typeface="Times New Roman" panose="02020603050405020304" pitchFamily="18" charset="0"/>
                          <a:cs typeface="Times New Roman" panose="02020603050405020304" pitchFamily="18" charset="0"/>
                        </a:rPr>
                        <a:t>Comité régional AGEFIPH</a:t>
                      </a:r>
                    </a:p>
                  </a:txBody>
                  <a:tcPr marL="0" marR="0" marT="0" marB="0">
                    <a:solidFill>
                      <a:schemeClr val="accent4">
                        <a:lumMod val="20000"/>
                        <a:lumOff val="80000"/>
                      </a:schemeClr>
                    </a:solidFill>
                  </a:tcPr>
                </a:tc>
                <a:tc rowSpan="3">
                  <a:txBody>
                    <a:bodyPr/>
                    <a:lstStyle/>
                    <a:p>
                      <a:r>
                        <a:rPr lang="fr-FR" sz="1400" noProof="0" dirty="0">
                          <a:latin typeface="Times New Roman" panose="02020603050405020304" pitchFamily="18" charset="0"/>
                          <a:cs typeface="Times New Roman" panose="02020603050405020304" pitchFamily="18" charset="0"/>
                        </a:rPr>
                        <a:t>Chambre d’agriculture régionale</a:t>
                      </a:r>
                    </a:p>
                  </a:txBody>
                  <a:tcPr marL="0" marR="0" marT="0" marB="0">
                    <a:solidFill>
                      <a:schemeClr val="accent2">
                        <a:lumMod val="40000"/>
                        <a:lumOff val="60000"/>
                      </a:schemeClr>
                    </a:solidFill>
                  </a:tcPr>
                </a:tc>
                <a:extLst>
                  <a:ext uri="{0D108BD9-81ED-4DB2-BD59-A6C34878D82A}">
                    <a16:rowId xmlns:a16="http://schemas.microsoft.com/office/drawing/2014/main" val="1269371578"/>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fr-FR" sz="1400" noProof="0" dirty="0">
                          <a:latin typeface="Times New Roman" panose="02020603050405020304" pitchFamily="18" charset="0"/>
                          <a:cs typeface="Times New Roman" panose="02020603050405020304" pitchFamily="18" charset="0"/>
                        </a:rPr>
                        <a:t>Comité régional FIPHFP</a:t>
                      </a:r>
                    </a:p>
                  </a:txBody>
                  <a:tcPr marL="0" marR="0" marT="0" marB="0">
                    <a:solidFill>
                      <a:schemeClr val="accent4">
                        <a:lumMod val="20000"/>
                        <a:lumOff val="80000"/>
                      </a:schemeClr>
                    </a:solidFill>
                  </a:tcPr>
                </a:tc>
                <a:tc vMerge="1">
                  <a:txBody>
                    <a:bodyPr/>
                    <a:lstStyle/>
                    <a:p>
                      <a:endParaRPr lang="fr-FR" sz="1400" noProof="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1849301035"/>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fr-FR" sz="1400" noProof="0" dirty="0">
                          <a:latin typeface="Times New Roman" panose="02020603050405020304" pitchFamily="18" charset="0"/>
                          <a:cs typeface="Times New Roman" panose="02020603050405020304" pitchFamily="18" charset="0"/>
                        </a:rPr>
                        <a:t>Réseau régional SEP</a:t>
                      </a:r>
                    </a:p>
                  </a:txBody>
                  <a:tcPr marL="0" marR="0" marT="0" marB="0">
                    <a:solidFill>
                      <a:schemeClr val="accent4">
                        <a:lumMod val="20000"/>
                        <a:lumOff val="80000"/>
                      </a:schemeClr>
                    </a:solidFill>
                  </a:tcPr>
                </a:tc>
                <a:tc vMerge="1">
                  <a:txBody>
                    <a:bodyPr/>
                    <a:lstStyle/>
                    <a:p>
                      <a:endParaRPr lang="fr-FR" sz="1400" noProof="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4144718080"/>
                  </a:ext>
                </a:extLst>
              </a:tr>
              <a:tr h="304800">
                <a:tc rowSpan="7">
                  <a:txBody>
                    <a:bodyPr/>
                    <a:lstStyle/>
                    <a:p>
                      <a:r>
                        <a:rPr lang="fr-FR" sz="1400" b="1" noProof="0" dirty="0">
                          <a:latin typeface="Times New Roman" panose="02020603050405020304" pitchFamily="18" charset="0"/>
                          <a:cs typeface="Times New Roman" panose="02020603050405020304" pitchFamily="18" charset="0"/>
                        </a:rPr>
                        <a:t>Départemental</a:t>
                      </a:r>
                    </a:p>
                  </a:txBody>
                  <a:tcPr marL="0" marR="0" marT="0" marB="0">
                    <a:solidFill>
                      <a:schemeClr val="accent6">
                        <a:lumMod val="40000"/>
                        <a:lumOff val="60000"/>
                      </a:schemeClr>
                    </a:solidFill>
                  </a:tcPr>
                </a:tc>
                <a:tc gridSpan="2">
                  <a:txBody>
                    <a:bodyPr/>
                    <a:lstStyle/>
                    <a:p>
                      <a:pPr algn="l"/>
                      <a:r>
                        <a:rPr lang="fr-FR" sz="1400" noProof="0" dirty="0">
                          <a:latin typeface="Times New Roman" panose="02020603050405020304" pitchFamily="18" charset="0"/>
                          <a:cs typeface="Times New Roman" panose="02020603050405020304" pitchFamily="18" charset="0"/>
                        </a:rPr>
                        <a:t>                                                                                        CDCA</a:t>
                      </a:r>
                    </a:p>
                  </a:txBody>
                  <a:tcPr marL="0" marR="0" marT="0" marB="0"/>
                </a:tc>
                <a:tc hMerge="1">
                  <a:txBody>
                    <a:bodyPr/>
                    <a:lstStyle/>
                    <a:p>
                      <a:endParaRPr lang="en-ZA"/>
                    </a:p>
                  </a:txBody>
                  <a:tcPr/>
                </a:tc>
                <a:extLst>
                  <a:ext uri="{0D108BD9-81ED-4DB2-BD59-A6C34878D82A}">
                    <a16:rowId xmlns:a16="http://schemas.microsoft.com/office/drawing/2014/main" val="1490322751"/>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gridSpan="2">
                  <a:txBody>
                    <a:bodyPr/>
                    <a:lstStyle/>
                    <a:p>
                      <a:pPr algn="l"/>
                      <a:r>
                        <a:rPr lang="fr-FR" sz="1400" noProof="0" dirty="0">
                          <a:latin typeface="Times New Roman" panose="02020603050405020304" pitchFamily="18" charset="0"/>
                          <a:cs typeface="Times New Roman" panose="02020603050405020304" pitchFamily="18" charset="0"/>
                        </a:rPr>
                        <a:t>                                                          Association départementale pour l’accessibilité</a:t>
                      </a:r>
                    </a:p>
                  </a:txBody>
                  <a:tcPr marL="0" marR="0" marT="0" marB="0"/>
                </a:tc>
                <a:tc hMerge="1">
                  <a:txBody>
                    <a:bodyPr/>
                    <a:lstStyle/>
                    <a:p>
                      <a:endParaRPr lang="en-ZA"/>
                    </a:p>
                  </a:txBody>
                  <a:tcPr/>
                </a:tc>
                <a:extLst>
                  <a:ext uri="{0D108BD9-81ED-4DB2-BD59-A6C34878D82A}">
                    <a16:rowId xmlns:a16="http://schemas.microsoft.com/office/drawing/2014/main" val="1031344728"/>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fr-FR" sz="1400" noProof="0" dirty="0">
                          <a:latin typeface="Times New Roman" panose="02020603050405020304" pitchFamily="18" charset="0"/>
                          <a:cs typeface="Times New Roman" panose="02020603050405020304" pitchFamily="18" charset="0"/>
                        </a:rPr>
                        <a:t>COMEX MDPH/MDA</a:t>
                      </a:r>
                    </a:p>
                  </a:txBody>
                  <a:tcPr marL="0" marR="0" marT="0" marB="0">
                    <a:solidFill>
                      <a:schemeClr val="accent4">
                        <a:lumMod val="20000"/>
                        <a:lumOff val="80000"/>
                      </a:schemeClr>
                    </a:solidFill>
                  </a:tcPr>
                </a:tc>
                <a:tc rowSpan="5">
                  <a:txBody>
                    <a:bodyPr/>
                    <a:lstStyle/>
                    <a:p>
                      <a:r>
                        <a:rPr lang="fr-FR" sz="1400" noProof="0" dirty="0">
                          <a:latin typeface="Times New Roman" panose="02020603050405020304" pitchFamily="18" charset="0"/>
                          <a:cs typeface="Times New Roman" panose="02020603050405020304" pitchFamily="18" charset="0"/>
                        </a:rPr>
                        <a:t>CFPPA</a:t>
                      </a:r>
                    </a:p>
                  </a:txBody>
                  <a:tcPr marL="0" marR="0" marT="0" marB="0">
                    <a:solidFill>
                      <a:schemeClr val="accent2">
                        <a:lumMod val="40000"/>
                        <a:lumOff val="60000"/>
                      </a:schemeClr>
                    </a:solidFill>
                  </a:tcPr>
                </a:tc>
                <a:extLst>
                  <a:ext uri="{0D108BD9-81ED-4DB2-BD59-A6C34878D82A}">
                    <a16:rowId xmlns:a16="http://schemas.microsoft.com/office/drawing/2014/main" val="35438434"/>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fr-FR" sz="1400" noProof="0" dirty="0">
                          <a:latin typeface="Times New Roman" panose="02020603050405020304" pitchFamily="18" charset="0"/>
                          <a:cs typeface="Times New Roman" panose="02020603050405020304" pitchFamily="18" charset="0"/>
                        </a:rPr>
                        <a:t>CDAPH MDPH/MDA</a:t>
                      </a:r>
                    </a:p>
                  </a:txBody>
                  <a:tcPr marL="0" marR="0" marT="0" marB="0">
                    <a:solidFill>
                      <a:schemeClr val="accent4">
                        <a:lumMod val="20000"/>
                        <a:lumOff val="80000"/>
                      </a:schemeClr>
                    </a:solidFill>
                  </a:tcPr>
                </a:tc>
                <a:tc vMerge="1">
                  <a:txBody>
                    <a:bodyPr/>
                    <a:lstStyle/>
                    <a:p>
                      <a:endParaRPr lang="fr-FR" sz="1400" noProof="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363401007"/>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fr-FR" sz="1400" noProof="0" dirty="0">
                          <a:latin typeface="Times New Roman" panose="02020603050405020304" pitchFamily="18" charset="0"/>
                          <a:cs typeface="Times New Roman" panose="02020603050405020304" pitchFamily="18" charset="0"/>
                        </a:rPr>
                        <a:t>Collectif handicap</a:t>
                      </a:r>
                    </a:p>
                  </a:txBody>
                  <a:tcPr marL="0" marR="0" marT="0" marB="0">
                    <a:solidFill>
                      <a:schemeClr val="accent4">
                        <a:lumMod val="20000"/>
                        <a:lumOff val="80000"/>
                      </a:schemeClr>
                    </a:solidFill>
                  </a:tcPr>
                </a:tc>
                <a:tc vMerge="1">
                  <a:txBody>
                    <a:bodyPr/>
                    <a:lstStyle/>
                    <a:p>
                      <a:endParaRPr lang="fr-FR" sz="1400" noProof="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2052619772"/>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fr-FR" sz="1400" noProof="0" dirty="0">
                          <a:latin typeface="Times New Roman" panose="02020603050405020304" pitchFamily="18" charset="0"/>
                          <a:cs typeface="Times New Roman" panose="02020603050405020304" pitchFamily="18" charset="0"/>
                        </a:rPr>
                        <a:t>UDAF</a:t>
                      </a:r>
                    </a:p>
                  </a:txBody>
                  <a:tcPr marL="0" marR="0" marT="0" marB="0">
                    <a:solidFill>
                      <a:schemeClr val="accent4">
                        <a:lumMod val="20000"/>
                        <a:lumOff val="80000"/>
                      </a:schemeClr>
                    </a:solidFill>
                  </a:tcPr>
                </a:tc>
                <a:tc vMerge="1">
                  <a:txBody>
                    <a:bodyPr/>
                    <a:lstStyle/>
                    <a:p>
                      <a:endParaRPr lang="fr-FR" sz="1400" noProof="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3409426205"/>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fr-FR" sz="1400" noProof="0" dirty="0">
                          <a:latin typeface="Times New Roman" panose="02020603050405020304" pitchFamily="18" charset="0"/>
                          <a:cs typeface="Times New Roman" panose="02020603050405020304" pitchFamily="18" charset="0"/>
                        </a:rPr>
                        <a:t>Direction départementale des territoires (DDT)</a:t>
                      </a:r>
                    </a:p>
                  </a:txBody>
                  <a:tcPr marL="0" marR="0" marT="0" marB="0">
                    <a:solidFill>
                      <a:schemeClr val="accent4">
                        <a:lumMod val="20000"/>
                        <a:lumOff val="80000"/>
                      </a:schemeClr>
                    </a:solidFill>
                  </a:tcPr>
                </a:tc>
                <a:tc vMerge="1">
                  <a:txBody>
                    <a:bodyPr/>
                    <a:lstStyle/>
                    <a:p>
                      <a:endParaRPr lang="fr-FR" sz="1400" noProof="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2304520734"/>
                  </a:ext>
                </a:extLst>
              </a:tr>
              <a:tr h="533399">
                <a:tc rowSpan="5">
                  <a:txBody>
                    <a:bodyPr/>
                    <a:lstStyle/>
                    <a:p>
                      <a:r>
                        <a:rPr lang="fr-FR" sz="1400" b="1" noProof="0" dirty="0">
                          <a:latin typeface="Times New Roman" panose="02020603050405020304" pitchFamily="18" charset="0"/>
                          <a:cs typeface="Times New Roman" panose="02020603050405020304" pitchFamily="18" charset="0"/>
                        </a:rPr>
                        <a:t>Supra/infra communal</a:t>
                      </a:r>
                    </a:p>
                  </a:txBody>
                  <a:tcPr marL="0" marR="0" marT="0" marB="0">
                    <a:solidFill>
                      <a:schemeClr val="accent6">
                        <a:lumMod val="40000"/>
                        <a:lumOff val="60000"/>
                      </a:schemeClr>
                    </a:solidFill>
                  </a:tcPr>
                </a:tc>
                <a:tc gridSpan="2">
                  <a:txBody>
                    <a:bodyPr/>
                    <a:lstStyle/>
                    <a:p>
                      <a:pPr algn="l"/>
                      <a:r>
                        <a:rPr lang="fr-FR" sz="1400" noProof="0" dirty="0">
                          <a:latin typeface="Times New Roman" panose="02020603050405020304" pitchFamily="18" charset="0"/>
                          <a:cs typeface="Times New Roman" panose="02020603050405020304" pitchFamily="18" charset="0"/>
                        </a:rPr>
                        <a:t>                                                               Conseil de développement intercommunal</a:t>
                      </a:r>
                    </a:p>
                  </a:txBody>
                  <a:tcPr marL="0" marR="0" marT="0" marB="0"/>
                </a:tc>
                <a:tc hMerge="1">
                  <a:txBody>
                    <a:bodyPr/>
                    <a:lstStyle/>
                    <a:p>
                      <a:endParaRPr lang="en-ZA"/>
                    </a:p>
                  </a:txBody>
                  <a:tcPr/>
                </a:tc>
                <a:extLst>
                  <a:ext uri="{0D108BD9-81ED-4DB2-BD59-A6C34878D82A}">
                    <a16:rowId xmlns:a16="http://schemas.microsoft.com/office/drawing/2014/main" val="672146058"/>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gridSpan="2">
                  <a:txBody>
                    <a:bodyPr/>
                    <a:lstStyle/>
                    <a:p>
                      <a:pPr algn="l"/>
                      <a:r>
                        <a:rPr lang="fr-FR" sz="1400" noProof="0" dirty="0">
                          <a:latin typeface="Times New Roman" panose="02020603050405020304" pitchFamily="18" charset="0"/>
                          <a:cs typeface="Times New Roman" panose="02020603050405020304" pitchFamily="18" charset="0"/>
                        </a:rPr>
                        <a:t>                                                                  Conseil de surveillance hospitalier (CS)</a:t>
                      </a:r>
                    </a:p>
                  </a:txBody>
                  <a:tcPr marL="0" marR="0" marT="0" marB="0"/>
                </a:tc>
                <a:tc hMerge="1">
                  <a:txBody>
                    <a:bodyPr/>
                    <a:lstStyle/>
                    <a:p>
                      <a:endParaRPr lang="en-ZA"/>
                    </a:p>
                  </a:txBody>
                  <a:tcPr/>
                </a:tc>
                <a:extLst>
                  <a:ext uri="{0D108BD9-81ED-4DB2-BD59-A6C34878D82A}">
                    <a16:rowId xmlns:a16="http://schemas.microsoft.com/office/drawing/2014/main" val="111756891"/>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gridSpan="2">
                  <a:txBody>
                    <a:bodyPr/>
                    <a:lstStyle/>
                    <a:p>
                      <a:pPr algn="l"/>
                      <a:r>
                        <a:rPr lang="fr-FR" sz="1400" noProof="0" dirty="0">
                          <a:latin typeface="Times New Roman" panose="02020603050405020304" pitchFamily="18" charset="0"/>
                          <a:cs typeface="Times New Roman" panose="02020603050405020304" pitchFamily="18" charset="0"/>
                        </a:rPr>
                        <a:t>                                                                                         CVS</a:t>
                      </a:r>
                    </a:p>
                  </a:txBody>
                  <a:tcPr marL="0" marR="0" marT="0" marB="0"/>
                </a:tc>
                <a:tc hMerge="1">
                  <a:txBody>
                    <a:bodyPr/>
                    <a:lstStyle/>
                    <a:p>
                      <a:endParaRPr lang="en-ZA"/>
                    </a:p>
                  </a:txBody>
                  <a:tcPr/>
                </a:tc>
                <a:extLst>
                  <a:ext uri="{0D108BD9-81ED-4DB2-BD59-A6C34878D82A}">
                    <a16:rowId xmlns:a16="http://schemas.microsoft.com/office/drawing/2014/main" val="3815971263"/>
                  </a:ext>
                </a:extLst>
              </a:tr>
              <a:tr h="304800">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fr-FR" sz="1400" noProof="0" dirty="0">
                          <a:latin typeface="Times New Roman" panose="02020603050405020304" pitchFamily="18" charset="0"/>
                          <a:cs typeface="Times New Roman" panose="02020603050405020304" pitchFamily="18" charset="0"/>
                        </a:rPr>
                        <a:t>Commission des usagers (CDU)</a:t>
                      </a:r>
                    </a:p>
                  </a:txBody>
                  <a:tcPr marL="0" marR="0" marT="0" marB="0">
                    <a:solidFill>
                      <a:schemeClr val="accent4">
                        <a:lumMod val="20000"/>
                        <a:lumOff val="80000"/>
                      </a:schemeClr>
                    </a:solidFill>
                  </a:tcPr>
                </a:tc>
                <a:tc rowSpan="2">
                  <a:txBody>
                    <a:bodyPr/>
                    <a:lstStyle/>
                    <a:p>
                      <a:r>
                        <a:rPr lang="fr-FR" sz="1400" noProof="0" dirty="0">
                          <a:latin typeface="Times New Roman" panose="02020603050405020304" pitchFamily="18" charset="0"/>
                          <a:cs typeface="Times New Roman" panose="02020603050405020304" pitchFamily="18" charset="0"/>
                        </a:rPr>
                        <a:t>CCAS</a:t>
                      </a:r>
                    </a:p>
                  </a:txBody>
                  <a:tcPr marL="0" marR="0" marT="0" marB="0">
                    <a:solidFill>
                      <a:schemeClr val="accent2">
                        <a:lumMod val="40000"/>
                        <a:lumOff val="60000"/>
                      </a:schemeClr>
                    </a:solidFill>
                  </a:tcPr>
                </a:tc>
                <a:extLst>
                  <a:ext uri="{0D108BD9-81ED-4DB2-BD59-A6C34878D82A}">
                    <a16:rowId xmlns:a16="http://schemas.microsoft.com/office/drawing/2014/main" val="3581140022"/>
                  </a:ext>
                </a:extLst>
              </a:tr>
              <a:tr h="533399">
                <a:tc vMerge="1">
                  <a:txBody>
                    <a:bodyPr/>
                    <a:lstStyle/>
                    <a:p>
                      <a:endParaRPr lang="fr-FR" sz="1400" b="1" noProof="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fr-FR" sz="1400" noProof="0" dirty="0">
                          <a:latin typeface="Times New Roman" panose="02020603050405020304" pitchFamily="18" charset="0"/>
                          <a:cs typeface="Times New Roman" panose="02020603050405020304" pitchFamily="18" charset="0"/>
                        </a:rPr>
                        <a:t>Commission intercommunale et communale d’accessibilité (CIA &amp; CCA)</a:t>
                      </a:r>
                    </a:p>
                  </a:txBody>
                  <a:tcPr marL="0" marR="0" marT="0" marB="0">
                    <a:solidFill>
                      <a:schemeClr val="accent4">
                        <a:lumMod val="20000"/>
                        <a:lumOff val="80000"/>
                      </a:schemeClr>
                    </a:solidFill>
                  </a:tcPr>
                </a:tc>
                <a:tc vMerge="1">
                  <a:txBody>
                    <a:bodyPr/>
                    <a:lstStyle/>
                    <a:p>
                      <a:endParaRPr lang="fr-FR" sz="1400" noProof="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1281150662"/>
                  </a:ext>
                </a:extLst>
              </a:tr>
            </a:tbl>
          </a:graphicData>
        </a:graphic>
      </p:graphicFrame>
    </p:spTree>
    <p:extLst>
      <p:ext uri="{BB962C8B-B14F-4D97-AF65-F5344CB8AC3E}">
        <p14:creationId xmlns:p14="http://schemas.microsoft.com/office/powerpoint/2010/main" val="2244577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EB65B5CA-BF93-54DB-9774-80AF81211FDF}"/>
              </a:ext>
            </a:extLst>
          </p:cNvPr>
          <p:cNvSpPr/>
          <p:nvPr/>
        </p:nvSpPr>
        <p:spPr>
          <a:xfrm>
            <a:off x="5029200" y="3203787"/>
            <a:ext cx="2133600" cy="2133600"/>
          </a:xfrm>
          <a:prstGeom prst="ellipse">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CDCA</a:t>
            </a:r>
          </a:p>
        </p:txBody>
      </p:sp>
      <p:sp>
        <p:nvSpPr>
          <p:cNvPr id="4" name="Flèche vers la droite 3">
            <a:extLst>
              <a:ext uri="{FF2B5EF4-FFF2-40B4-BE49-F238E27FC236}">
                <a16:creationId xmlns:a16="http://schemas.microsoft.com/office/drawing/2014/main" id="{808AD978-CF8D-D2EF-76F0-4B7DB369FEEA}"/>
              </a:ext>
            </a:extLst>
          </p:cNvPr>
          <p:cNvSpPr/>
          <p:nvPr/>
        </p:nvSpPr>
        <p:spPr>
          <a:xfrm>
            <a:off x="1522307" y="3673687"/>
            <a:ext cx="2472267" cy="1193800"/>
          </a:xfrm>
          <a:prstGeom prst="rightArrow">
            <a:avLst/>
          </a:prstGeom>
          <a:solidFill>
            <a:schemeClr val="accent4">
              <a:alpha val="7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6" name="ZoneTexte 5">
            <a:extLst>
              <a:ext uri="{FF2B5EF4-FFF2-40B4-BE49-F238E27FC236}">
                <a16:creationId xmlns:a16="http://schemas.microsoft.com/office/drawing/2014/main" id="{C172ED15-B738-5334-FF75-CF4982689179}"/>
              </a:ext>
            </a:extLst>
          </p:cNvPr>
          <p:cNvSpPr txBox="1"/>
          <p:nvPr/>
        </p:nvSpPr>
        <p:spPr>
          <a:xfrm>
            <a:off x="648183" y="5106554"/>
            <a:ext cx="3979698" cy="707886"/>
          </a:xfrm>
          <a:prstGeom prst="rect">
            <a:avLst/>
          </a:prstGeom>
          <a:noFill/>
        </p:spPr>
        <p:txBody>
          <a:bodyPr wrap="square" rtlCol="0">
            <a:spAutoFit/>
          </a:bodyPr>
          <a:lstStyle/>
          <a:p>
            <a:pPr algn="ctr"/>
            <a:r>
              <a:rPr lang="fr-FR" sz="2000" dirty="0">
                <a:latin typeface="Times New Roman" panose="02020603050405020304" pitchFamily="18" charset="0"/>
                <a:cs typeface="Times New Roman" panose="02020603050405020304" pitchFamily="18" charset="0"/>
              </a:rPr>
              <a:t>Espace de dialogue complémentaire aux dispositifs existants</a:t>
            </a:r>
          </a:p>
        </p:txBody>
      </p:sp>
      <p:sp>
        <p:nvSpPr>
          <p:cNvPr id="7" name="ZoneTexte 6">
            <a:extLst>
              <a:ext uri="{FF2B5EF4-FFF2-40B4-BE49-F238E27FC236}">
                <a16:creationId xmlns:a16="http://schemas.microsoft.com/office/drawing/2014/main" id="{672C6E07-65D6-8F47-5A5B-DDB0BD5582EA}"/>
              </a:ext>
            </a:extLst>
          </p:cNvPr>
          <p:cNvSpPr txBox="1"/>
          <p:nvPr/>
        </p:nvSpPr>
        <p:spPr>
          <a:xfrm>
            <a:off x="7764777" y="5106554"/>
            <a:ext cx="3576321" cy="707886"/>
          </a:xfrm>
          <a:prstGeom prst="rect">
            <a:avLst/>
          </a:prstGeom>
          <a:noFill/>
        </p:spPr>
        <p:txBody>
          <a:bodyPr wrap="square" rtlCol="0">
            <a:spAutoFit/>
          </a:bodyPr>
          <a:lstStyle/>
          <a:p>
            <a:pPr algn="ctr"/>
            <a:r>
              <a:rPr lang="fr-FR" sz="2000" dirty="0">
                <a:latin typeface="Times New Roman" panose="02020603050405020304" pitchFamily="18" charset="0"/>
                <a:cs typeface="Times New Roman" panose="02020603050405020304" pitchFamily="18" charset="0"/>
              </a:rPr>
              <a:t>Espace d’opportunité pour soutenir l’action collective locale</a:t>
            </a:r>
          </a:p>
        </p:txBody>
      </p:sp>
      <p:sp>
        <p:nvSpPr>
          <p:cNvPr id="10" name="Flèche vers la droite 9">
            <a:extLst>
              <a:ext uri="{FF2B5EF4-FFF2-40B4-BE49-F238E27FC236}">
                <a16:creationId xmlns:a16="http://schemas.microsoft.com/office/drawing/2014/main" id="{8D2DD63A-F2AC-9F08-8FE7-FDA0A994682F}"/>
              </a:ext>
            </a:extLst>
          </p:cNvPr>
          <p:cNvSpPr/>
          <p:nvPr/>
        </p:nvSpPr>
        <p:spPr>
          <a:xfrm rot="10800000">
            <a:off x="8178799" y="3673687"/>
            <a:ext cx="2472267" cy="1193800"/>
          </a:xfrm>
          <a:prstGeom prst="rightArrow">
            <a:avLst/>
          </a:prstGeom>
          <a:solidFill>
            <a:schemeClr val="accent2">
              <a:alpha val="7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ZoneTexte 10">
            <a:extLst>
              <a:ext uri="{FF2B5EF4-FFF2-40B4-BE49-F238E27FC236}">
                <a16:creationId xmlns:a16="http://schemas.microsoft.com/office/drawing/2014/main" id="{7B93DEE3-D2A6-A2F9-1B1C-74104D401731}"/>
              </a:ext>
            </a:extLst>
          </p:cNvPr>
          <p:cNvSpPr txBox="1"/>
          <p:nvPr/>
        </p:nvSpPr>
        <p:spPr>
          <a:xfrm>
            <a:off x="1390733" y="2742122"/>
            <a:ext cx="2603841" cy="400110"/>
          </a:xfrm>
          <a:prstGeom prst="rect">
            <a:avLst/>
          </a:prstGeom>
          <a:noFill/>
        </p:spPr>
        <p:txBody>
          <a:bodyPr wrap="square" rtlCol="0">
            <a:spAutoFit/>
          </a:bodyPr>
          <a:lstStyle/>
          <a:p>
            <a:pPr algn="ctr"/>
            <a:r>
              <a:rPr lang="fr-FR" sz="2000" b="1" dirty="0">
                <a:latin typeface="Times New Roman" panose="02020603050405020304" pitchFamily="18" charset="0"/>
                <a:cs typeface="Times New Roman" panose="02020603050405020304" pitchFamily="18" charset="0"/>
              </a:rPr>
              <a:t>Handicap</a:t>
            </a:r>
          </a:p>
        </p:txBody>
      </p:sp>
      <p:sp>
        <p:nvSpPr>
          <p:cNvPr id="12" name="ZoneTexte 11">
            <a:extLst>
              <a:ext uri="{FF2B5EF4-FFF2-40B4-BE49-F238E27FC236}">
                <a16:creationId xmlns:a16="http://schemas.microsoft.com/office/drawing/2014/main" id="{D2D2C0CA-9C2D-911A-C6A9-9C18FCF4D5CE}"/>
              </a:ext>
            </a:extLst>
          </p:cNvPr>
          <p:cNvSpPr txBox="1"/>
          <p:nvPr/>
        </p:nvSpPr>
        <p:spPr>
          <a:xfrm>
            <a:off x="8251018" y="2742122"/>
            <a:ext cx="2603841" cy="400110"/>
          </a:xfrm>
          <a:prstGeom prst="rect">
            <a:avLst/>
          </a:prstGeom>
          <a:noFill/>
        </p:spPr>
        <p:txBody>
          <a:bodyPr wrap="square" rtlCol="0">
            <a:spAutoFit/>
          </a:bodyPr>
          <a:lstStyle/>
          <a:p>
            <a:pPr algn="ctr"/>
            <a:r>
              <a:rPr lang="fr-FR" sz="2000" b="1" dirty="0">
                <a:latin typeface="Times New Roman" panose="02020603050405020304" pitchFamily="18" charset="0"/>
                <a:cs typeface="Times New Roman" panose="02020603050405020304" pitchFamily="18" charset="0"/>
              </a:rPr>
              <a:t>Vieillissement</a:t>
            </a:r>
          </a:p>
        </p:txBody>
      </p:sp>
      <p:sp>
        <p:nvSpPr>
          <p:cNvPr id="14" name="Titre 1">
            <a:extLst>
              <a:ext uri="{FF2B5EF4-FFF2-40B4-BE49-F238E27FC236}">
                <a16:creationId xmlns:a16="http://schemas.microsoft.com/office/drawing/2014/main" id="{7EB77D80-9370-4F81-B8EE-7B1755D54A7B}"/>
              </a:ext>
            </a:extLst>
          </p:cNvPr>
          <p:cNvSpPr>
            <a:spLocks noGrp="1"/>
          </p:cNvSpPr>
          <p:nvPr>
            <p:ph type="title"/>
          </p:nvPr>
        </p:nvSpPr>
        <p:spPr>
          <a:xfrm>
            <a:off x="2870522" y="764373"/>
            <a:ext cx="8635678" cy="1293028"/>
          </a:xfrm>
        </p:spPr>
        <p:txBody>
          <a:bodyPr>
            <a:normAutofit/>
          </a:bodyPr>
          <a:lstStyle/>
          <a:p>
            <a:r>
              <a:rPr lang="fr-FR" dirty="0">
                <a:latin typeface="Times New Roman" panose="02020603050405020304" pitchFamily="18" charset="0"/>
                <a:cs typeface="Times New Roman" panose="02020603050405020304" pitchFamily="18" charset="0"/>
              </a:rPr>
              <a:t>POUR DES TENSIONS DANS L’ESPACE DE PARTICIPATION</a:t>
            </a:r>
          </a:p>
        </p:txBody>
      </p:sp>
      <p:pic>
        <p:nvPicPr>
          <p:cNvPr id="15" name="Image 14">
            <a:extLst>
              <a:ext uri="{FF2B5EF4-FFF2-40B4-BE49-F238E27FC236}">
                <a16:creationId xmlns:a16="http://schemas.microsoft.com/office/drawing/2014/main" id="{09E994F2-D430-48AE-8707-C487E38FDE9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97157" y="5950832"/>
            <a:ext cx="1354240" cy="897008"/>
          </a:xfrm>
          <a:prstGeom prst="rect">
            <a:avLst/>
          </a:prstGeom>
        </p:spPr>
      </p:pic>
      <p:pic>
        <p:nvPicPr>
          <p:cNvPr id="16" name="Image 15" descr="Accueil">
            <a:extLst>
              <a:ext uri="{FF2B5EF4-FFF2-40B4-BE49-F238E27FC236}">
                <a16:creationId xmlns:a16="http://schemas.microsoft.com/office/drawing/2014/main" id="{A80038CA-2951-491E-AE68-52C07CE9361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80007" y="5991472"/>
            <a:ext cx="1814195" cy="727710"/>
          </a:xfrm>
          <a:prstGeom prst="rect">
            <a:avLst/>
          </a:prstGeom>
          <a:noFill/>
          <a:ln>
            <a:noFill/>
          </a:ln>
        </p:spPr>
      </p:pic>
      <p:sp>
        <p:nvSpPr>
          <p:cNvPr id="13" name="Ellipse 12">
            <a:extLst>
              <a:ext uri="{FF2B5EF4-FFF2-40B4-BE49-F238E27FC236}">
                <a16:creationId xmlns:a16="http://schemas.microsoft.com/office/drawing/2014/main" id="{AAFAA102-1FA1-47C6-A047-5F014138AA45}"/>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043357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AAD940A-6DD1-4C73-BD49-6C26842E0D8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97157" y="5991472"/>
            <a:ext cx="1354240" cy="897008"/>
          </a:xfrm>
          <a:prstGeom prst="rect">
            <a:avLst/>
          </a:prstGeom>
        </p:spPr>
      </p:pic>
      <p:pic>
        <p:nvPicPr>
          <p:cNvPr id="5" name="Image 4" descr="Accueil">
            <a:extLst>
              <a:ext uri="{FF2B5EF4-FFF2-40B4-BE49-F238E27FC236}">
                <a16:creationId xmlns:a16="http://schemas.microsoft.com/office/drawing/2014/main" id="{B58C80A4-C645-45C1-A5D1-B8B5C487920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80007" y="5991472"/>
            <a:ext cx="1814195" cy="727710"/>
          </a:xfrm>
          <a:prstGeom prst="rect">
            <a:avLst/>
          </a:prstGeom>
          <a:noFill/>
          <a:ln>
            <a:noFill/>
          </a:ln>
        </p:spPr>
      </p:pic>
      <p:sp>
        <p:nvSpPr>
          <p:cNvPr id="2" name="Titre 1">
            <a:extLst>
              <a:ext uri="{FF2B5EF4-FFF2-40B4-BE49-F238E27FC236}">
                <a16:creationId xmlns:a16="http://schemas.microsoft.com/office/drawing/2014/main" id="{2732AE36-F830-4CE8-A81F-FE2642AF8866}"/>
              </a:ext>
            </a:extLst>
          </p:cNvPr>
          <p:cNvSpPr>
            <a:spLocks noGrp="1"/>
          </p:cNvSpPr>
          <p:nvPr>
            <p:ph type="title"/>
          </p:nvPr>
        </p:nvSpPr>
        <p:spPr/>
        <p:txBody>
          <a:bodyPr>
            <a:normAutofit/>
          </a:bodyPr>
          <a:lstStyle/>
          <a:p>
            <a:r>
              <a:rPr lang="fr-FR" dirty="0">
                <a:latin typeface="Times New Roman" panose="02020603050405020304" pitchFamily="18" charset="0"/>
                <a:cs typeface="Times New Roman" panose="02020603050405020304" pitchFamily="18" charset="0"/>
              </a:rPr>
              <a:t>Enjeux de représentativité</a:t>
            </a:r>
          </a:p>
        </p:txBody>
      </p:sp>
      <p:sp>
        <p:nvSpPr>
          <p:cNvPr id="3" name="Espace réservé du contenu 2">
            <a:extLst>
              <a:ext uri="{FF2B5EF4-FFF2-40B4-BE49-F238E27FC236}">
                <a16:creationId xmlns:a16="http://schemas.microsoft.com/office/drawing/2014/main" id="{C7E773FE-940B-48F3-B30E-7527BBF813F9}"/>
              </a:ext>
            </a:extLst>
          </p:cNvPr>
          <p:cNvSpPr>
            <a:spLocks noGrp="1"/>
          </p:cNvSpPr>
          <p:nvPr>
            <p:ph idx="1"/>
          </p:nvPr>
        </p:nvSpPr>
        <p:spPr>
          <a:xfrm>
            <a:off x="838200" y="2299698"/>
            <a:ext cx="10515600" cy="4251960"/>
          </a:xfrm>
        </p:spPr>
        <p:txBody>
          <a:bodyPr>
            <a:normAutofit/>
          </a:bodyPr>
          <a:lstStyle/>
          <a:p>
            <a:pPr marL="0" indent="0">
              <a:buNone/>
            </a:pPr>
            <a:r>
              <a:rPr lang="fr-FR" sz="2000" dirty="0">
                <a:latin typeface="Times New Roman" panose="02020603050405020304" pitchFamily="18" charset="0"/>
                <a:cs typeface="Times New Roman" panose="02020603050405020304" pitchFamily="18" charset="0"/>
              </a:rPr>
              <a:t>La représentativité comme enjeu d’accès à l’espace de participation :</a:t>
            </a:r>
          </a:p>
          <a:p>
            <a:pPr>
              <a:buClr>
                <a:schemeClr val="accent2">
                  <a:lumMod val="75000"/>
                </a:schemeClr>
              </a:buClr>
            </a:pPr>
            <a:r>
              <a:rPr lang="fr-FR" sz="2000" b="1" dirty="0">
                <a:latin typeface="Times New Roman" panose="02020603050405020304" pitchFamily="18" charset="0"/>
                <a:cs typeface="Times New Roman" panose="02020603050405020304" pitchFamily="18" charset="0"/>
              </a:rPr>
              <a:t>Nationale</a:t>
            </a:r>
            <a:r>
              <a:rPr lang="fr-FR" sz="2000" dirty="0">
                <a:latin typeface="Times New Roman" panose="02020603050405020304" pitchFamily="18" charset="0"/>
                <a:cs typeface="Times New Roman" panose="02020603050405020304" pitchFamily="18" charset="0"/>
              </a:rPr>
              <a:t> : renvoie à des mécanismes de reproduction de l’espace de participation appliqué à l’échelle nationale à chaque échelon de proximité, ceci pour favoriser la circulation des informations et débats portés dans les instances consultatives.</a:t>
            </a:r>
          </a:p>
          <a:p>
            <a:pPr>
              <a:buClr>
                <a:schemeClr val="accent2">
                  <a:lumMod val="75000"/>
                </a:schemeClr>
              </a:buClr>
            </a:pPr>
            <a:r>
              <a:rPr lang="fr-FR" sz="2000" b="1" dirty="0">
                <a:latin typeface="Times New Roman" panose="02020603050405020304" pitchFamily="18" charset="0"/>
                <a:cs typeface="Times New Roman" panose="02020603050405020304" pitchFamily="18" charset="0"/>
              </a:rPr>
              <a:t>Territoriale</a:t>
            </a:r>
            <a:r>
              <a:rPr lang="fr-FR" sz="2000" dirty="0">
                <a:latin typeface="Times New Roman" panose="02020603050405020304" pitchFamily="18" charset="0"/>
                <a:cs typeface="Times New Roman" panose="02020603050405020304" pitchFamily="18" charset="0"/>
              </a:rPr>
              <a:t> : renvoie aux mécanismes d’adaptation des contours des instances consultatives de proximité aux spécificités locales. L’attention est portée sur l’intégration d’acteurs locaux fortement impliqués dans le dialogue social ou dans l’opérationnalisation des politiques publiques dans l’espace de participation.</a:t>
            </a:r>
          </a:p>
          <a:p>
            <a:pPr>
              <a:buClr>
                <a:schemeClr val="accent2">
                  <a:lumMod val="75000"/>
                </a:schemeClr>
              </a:buClr>
            </a:pPr>
            <a:r>
              <a:rPr lang="fr-FR" sz="2000" b="1" dirty="0">
                <a:latin typeface="Times New Roman" panose="02020603050405020304" pitchFamily="18" charset="0"/>
                <a:cs typeface="Times New Roman" panose="02020603050405020304" pitchFamily="18" charset="0"/>
              </a:rPr>
              <a:t>De champ </a:t>
            </a:r>
            <a:r>
              <a:rPr lang="fr-FR" sz="2000" dirty="0">
                <a:latin typeface="Times New Roman" panose="02020603050405020304" pitchFamily="18" charset="0"/>
                <a:cs typeface="Times New Roman" panose="02020603050405020304" pitchFamily="18" charset="0"/>
              </a:rPr>
              <a:t>: renvoie aux logiques de différenciation des modalités de désignation des représentants de personnes handicapées et des représentants de personnes âgées, et vise une adaptation des contours des instances consultatives aux réalités structurelles de ces deux champs.</a:t>
            </a:r>
          </a:p>
        </p:txBody>
      </p:sp>
      <p:sp>
        <p:nvSpPr>
          <p:cNvPr id="6" name="Ellipse 5">
            <a:extLst>
              <a:ext uri="{FF2B5EF4-FFF2-40B4-BE49-F238E27FC236}">
                <a16:creationId xmlns:a16="http://schemas.microsoft.com/office/drawing/2014/main" id="{E070E141-E0B4-494B-8DF0-4C8129711DAE}"/>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85882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C84C493C-4ECE-4F98-BCA4-34F71A16DE89}"/>
              </a:ext>
            </a:extLst>
          </p:cNvPr>
          <p:cNvSpPr>
            <a:spLocks noGrp="1"/>
          </p:cNvSpPr>
          <p:nvPr>
            <p:ph type="title"/>
          </p:nvPr>
        </p:nvSpPr>
        <p:spPr>
          <a:xfrm>
            <a:off x="2895600" y="606823"/>
            <a:ext cx="8610600" cy="1293028"/>
          </a:xfrm>
        </p:spPr>
        <p:txBody>
          <a:bodyPr>
            <a:normAutofit fontScale="90000"/>
          </a:bodyPr>
          <a:lstStyle/>
          <a:p>
            <a:r>
              <a:rPr lang="fr-FR" dirty="0">
                <a:latin typeface="Times New Roman" panose="02020603050405020304" pitchFamily="18" charset="0"/>
                <a:cs typeface="Times New Roman" panose="02020603050405020304" pitchFamily="18" charset="0"/>
              </a:rPr>
              <a:t>Quelle place pour la figure du représentant des usagers ?</a:t>
            </a:r>
          </a:p>
        </p:txBody>
      </p:sp>
      <p:pic>
        <p:nvPicPr>
          <p:cNvPr id="8" name="Image 7">
            <a:extLst>
              <a:ext uri="{FF2B5EF4-FFF2-40B4-BE49-F238E27FC236}">
                <a16:creationId xmlns:a16="http://schemas.microsoft.com/office/drawing/2014/main" id="{78A76EFF-1774-478B-A7C2-CA4EBFC0ED4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5986192"/>
            <a:ext cx="1354240" cy="897008"/>
          </a:xfrm>
          <a:prstGeom prst="rect">
            <a:avLst/>
          </a:prstGeom>
        </p:spPr>
      </p:pic>
      <p:pic>
        <p:nvPicPr>
          <p:cNvPr id="9" name="Image 8" descr="Accueil">
            <a:extLst>
              <a:ext uri="{FF2B5EF4-FFF2-40B4-BE49-F238E27FC236}">
                <a16:creationId xmlns:a16="http://schemas.microsoft.com/office/drawing/2014/main" id="{5A8A4329-6AF9-4237-A317-560D837E2DD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80007" y="5991472"/>
            <a:ext cx="1814195" cy="727710"/>
          </a:xfrm>
          <a:prstGeom prst="rect">
            <a:avLst/>
          </a:prstGeom>
          <a:noFill/>
          <a:ln>
            <a:noFill/>
          </a:ln>
        </p:spPr>
      </p:pic>
      <p:graphicFrame>
        <p:nvGraphicFramePr>
          <p:cNvPr id="2" name="Tableau 1">
            <a:extLst>
              <a:ext uri="{FF2B5EF4-FFF2-40B4-BE49-F238E27FC236}">
                <a16:creationId xmlns:a16="http://schemas.microsoft.com/office/drawing/2014/main" id="{B2EA9410-0AD8-4028-9DDE-1121F65538E5}"/>
              </a:ext>
            </a:extLst>
          </p:cNvPr>
          <p:cNvGraphicFramePr>
            <a:graphicFrameLocks noGrp="1"/>
          </p:cNvGraphicFramePr>
          <p:nvPr>
            <p:extLst>
              <p:ext uri="{D42A27DB-BD31-4B8C-83A1-F6EECF244321}">
                <p14:modId xmlns:p14="http://schemas.microsoft.com/office/powerpoint/2010/main" val="240809148"/>
              </p:ext>
            </p:extLst>
          </p:nvPr>
        </p:nvGraphicFramePr>
        <p:xfrm>
          <a:off x="1166487" y="2121793"/>
          <a:ext cx="9958195" cy="4040943"/>
        </p:xfrm>
        <a:graphic>
          <a:graphicData uri="http://schemas.openxmlformats.org/drawingml/2006/table">
            <a:tbl>
              <a:tblPr firstRow="1" bandRow="1">
                <a:tableStyleId>{00A15C55-8517-42AA-B614-E9B94910E393}</a:tableStyleId>
              </a:tblPr>
              <a:tblGrid>
                <a:gridCol w="1991639">
                  <a:extLst>
                    <a:ext uri="{9D8B030D-6E8A-4147-A177-3AD203B41FA5}">
                      <a16:colId xmlns:a16="http://schemas.microsoft.com/office/drawing/2014/main" val="291546310"/>
                    </a:ext>
                  </a:extLst>
                </a:gridCol>
                <a:gridCol w="1991639">
                  <a:extLst>
                    <a:ext uri="{9D8B030D-6E8A-4147-A177-3AD203B41FA5}">
                      <a16:colId xmlns:a16="http://schemas.microsoft.com/office/drawing/2014/main" val="1569116398"/>
                    </a:ext>
                  </a:extLst>
                </a:gridCol>
                <a:gridCol w="1991639">
                  <a:extLst>
                    <a:ext uri="{9D8B030D-6E8A-4147-A177-3AD203B41FA5}">
                      <a16:colId xmlns:a16="http://schemas.microsoft.com/office/drawing/2014/main" val="2588214039"/>
                    </a:ext>
                  </a:extLst>
                </a:gridCol>
                <a:gridCol w="1991639">
                  <a:extLst>
                    <a:ext uri="{9D8B030D-6E8A-4147-A177-3AD203B41FA5}">
                      <a16:colId xmlns:a16="http://schemas.microsoft.com/office/drawing/2014/main" val="733464850"/>
                    </a:ext>
                  </a:extLst>
                </a:gridCol>
                <a:gridCol w="1991639">
                  <a:extLst>
                    <a:ext uri="{9D8B030D-6E8A-4147-A177-3AD203B41FA5}">
                      <a16:colId xmlns:a16="http://schemas.microsoft.com/office/drawing/2014/main" val="816449862"/>
                    </a:ext>
                  </a:extLst>
                </a:gridCol>
              </a:tblGrid>
              <a:tr h="1159238">
                <a:tc>
                  <a:txBody>
                    <a:bodyPr/>
                    <a:lstStyle/>
                    <a:p>
                      <a:endParaRPr lang="fr-FR" sz="2000" noProof="0" dirty="0">
                        <a:latin typeface="Times New Roman" panose="02020603050405020304" pitchFamily="18" charset="0"/>
                        <a:cs typeface="Times New Roman" panose="02020603050405020304" pitchFamily="18" charset="0"/>
                      </a:endParaRPr>
                    </a:p>
                  </a:txBody>
                  <a:tcPr/>
                </a:tc>
                <a:tc>
                  <a:txBody>
                    <a:bodyPr/>
                    <a:lstStyle/>
                    <a:p>
                      <a:r>
                        <a:rPr lang="fr-FR" sz="2000" noProof="0" dirty="0">
                          <a:latin typeface="Times New Roman" panose="02020603050405020304" pitchFamily="18" charset="0"/>
                          <a:cs typeface="Times New Roman" panose="02020603050405020304" pitchFamily="18" charset="0"/>
                        </a:rPr>
                        <a:t>Usager Représentant des Usagers</a:t>
                      </a:r>
                    </a:p>
                  </a:txBody>
                  <a:tcPr/>
                </a:tc>
                <a:tc>
                  <a:txBody>
                    <a:bodyPr/>
                    <a:lstStyle/>
                    <a:p>
                      <a:r>
                        <a:rPr lang="fr-FR" sz="2000" noProof="0">
                          <a:latin typeface="Times New Roman" panose="02020603050405020304" pitchFamily="18" charset="0"/>
                          <a:cs typeface="Times New Roman" panose="02020603050405020304" pitchFamily="18" charset="0"/>
                        </a:rPr>
                        <a:t>Représentant d’une Catégorie de Public</a:t>
                      </a:r>
                    </a:p>
                  </a:txBody>
                  <a:tcPr/>
                </a:tc>
                <a:tc>
                  <a:txBody>
                    <a:bodyPr/>
                    <a:lstStyle/>
                    <a:p>
                      <a:r>
                        <a:rPr lang="fr-FR" sz="2000" noProof="0" dirty="0">
                          <a:latin typeface="Times New Roman" panose="02020603050405020304" pitchFamily="18" charset="0"/>
                          <a:cs typeface="Times New Roman" panose="02020603050405020304" pitchFamily="18" charset="0"/>
                        </a:rPr>
                        <a:t>Représentant des Professionnels</a:t>
                      </a:r>
                    </a:p>
                  </a:txBody>
                  <a:tcPr/>
                </a:tc>
                <a:tc>
                  <a:txBody>
                    <a:bodyPr/>
                    <a:lstStyle/>
                    <a:p>
                      <a:r>
                        <a:rPr lang="fr-FR" sz="2000" noProof="0" dirty="0">
                          <a:latin typeface="Times New Roman" panose="02020603050405020304" pitchFamily="18" charset="0"/>
                          <a:cs typeface="Times New Roman" panose="02020603050405020304" pitchFamily="18" charset="0"/>
                        </a:rPr>
                        <a:t>Représentant des CT et de l’Etat</a:t>
                      </a:r>
                    </a:p>
                  </a:txBody>
                  <a:tcPr/>
                </a:tc>
                <a:extLst>
                  <a:ext uri="{0D108BD9-81ED-4DB2-BD59-A6C34878D82A}">
                    <a16:rowId xmlns:a16="http://schemas.microsoft.com/office/drawing/2014/main" val="2292534137"/>
                  </a:ext>
                </a:extLst>
              </a:tr>
              <a:tr h="576341">
                <a:tc>
                  <a:txBody>
                    <a:bodyPr/>
                    <a:lstStyle/>
                    <a:p>
                      <a:r>
                        <a:rPr lang="fr-FR" sz="2000" noProof="0">
                          <a:latin typeface="Times New Roman" panose="02020603050405020304" pitchFamily="18" charset="0"/>
                          <a:cs typeface="Times New Roman" panose="02020603050405020304" pitchFamily="18" charset="0"/>
                        </a:rPr>
                        <a:t>CNCPH</a:t>
                      </a:r>
                    </a:p>
                  </a:txBody>
                  <a:tcPr/>
                </a:tc>
                <a:tc>
                  <a:txBody>
                    <a:bodyPr/>
                    <a:lstStyle/>
                    <a:p>
                      <a:r>
                        <a:rPr lang="fr-FR" sz="2000" noProof="0">
                          <a:latin typeface="Times New Roman" panose="02020603050405020304" pitchFamily="18" charset="0"/>
                          <a:cs typeface="Times New Roman" panose="02020603050405020304" pitchFamily="18" charset="0"/>
                        </a:rPr>
                        <a:t>X</a:t>
                      </a:r>
                    </a:p>
                  </a:txBody>
                  <a:tcPr/>
                </a:tc>
                <a:tc>
                  <a:txBody>
                    <a:bodyPr/>
                    <a:lstStyle/>
                    <a:p>
                      <a:pPr marL="285750" indent="-285750">
                        <a:buFont typeface="Wingdings" panose="05000000000000000000" pitchFamily="2" charset="2"/>
                        <a:buChar char="ü"/>
                      </a:pPr>
                      <a:r>
                        <a:rPr lang="fr-FR" sz="2000" noProof="0">
                          <a:latin typeface="Times New Roman" panose="02020603050405020304" pitchFamily="18" charset="0"/>
                          <a:cs typeface="Times New Roman" panose="02020603050405020304" pitchFamily="18" charset="0"/>
                        </a:rPr>
                        <a:t> </a:t>
                      </a:r>
                    </a:p>
                  </a:txBody>
                  <a:tcPr/>
                </a:tc>
                <a:tc>
                  <a:txBody>
                    <a:bodyPr/>
                    <a:lstStyle/>
                    <a:p>
                      <a:pPr marL="285750" indent="-285750">
                        <a:buFont typeface="Wingdings" panose="05000000000000000000" pitchFamily="2" charset="2"/>
                        <a:buChar char="ü"/>
                      </a:pPr>
                      <a:r>
                        <a:rPr lang="fr-FR" sz="2000" noProof="0">
                          <a:latin typeface="Times New Roman" panose="02020603050405020304" pitchFamily="18" charset="0"/>
                          <a:cs typeface="Times New Roman" panose="02020603050405020304" pitchFamily="18" charset="0"/>
                        </a:rPr>
                        <a:t> </a:t>
                      </a:r>
                    </a:p>
                  </a:txBody>
                  <a:tcPr/>
                </a:tc>
                <a:tc>
                  <a:txBody>
                    <a:bodyPr/>
                    <a:lstStyle/>
                    <a:p>
                      <a:pPr marL="285750" indent="-285750">
                        <a:buFont typeface="Wingdings" panose="05000000000000000000" pitchFamily="2" charset="2"/>
                        <a:buChar char="ü"/>
                      </a:pPr>
                      <a:r>
                        <a:rPr lang="fr-FR" sz="2000" noProof="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713605842"/>
                  </a:ext>
                </a:extLst>
              </a:tr>
              <a:tr h="576341">
                <a:tc>
                  <a:txBody>
                    <a:bodyPr/>
                    <a:lstStyle/>
                    <a:p>
                      <a:r>
                        <a:rPr lang="fr-FR" sz="2000" noProof="0">
                          <a:latin typeface="Times New Roman" panose="02020603050405020304" pitchFamily="18" charset="0"/>
                          <a:cs typeface="Times New Roman" panose="02020603050405020304" pitchFamily="18" charset="0"/>
                        </a:rPr>
                        <a:t>HCFEA</a:t>
                      </a:r>
                    </a:p>
                  </a:txBody>
                  <a:tcPr/>
                </a:tc>
                <a:tc>
                  <a:txBody>
                    <a:bodyPr/>
                    <a:lstStyle/>
                    <a:p>
                      <a:r>
                        <a:rPr lang="fr-FR" sz="2000" noProof="0">
                          <a:latin typeface="Times New Roman" panose="02020603050405020304" pitchFamily="18" charset="0"/>
                          <a:cs typeface="Times New Roman" panose="02020603050405020304" pitchFamily="18" charset="0"/>
                        </a:rPr>
                        <a:t>X</a:t>
                      </a:r>
                    </a:p>
                  </a:txBody>
                  <a:tcPr/>
                </a:tc>
                <a:tc>
                  <a:txBody>
                    <a:bodyPr/>
                    <a:lstStyle/>
                    <a:p>
                      <a:pPr marL="285750" indent="-285750">
                        <a:buFont typeface="Wingdings" panose="05000000000000000000" pitchFamily="2" charset="2"/>
                        <a:buChar char="ü"/>
                      </a:pPr>
                      <a:r>
                        <a:rPr lang="fr-FR" sz="2000" noProof="0">
                          <a:latin typeface="Times New Roman" panose="02020603050405020304" pitchFamily="18" charset="0"/>
                          <a:cs typeface="Times New Roman" panose="02020603050405020304" pitchFamily="18" charset="0"/>
                        </a:rPr>
                        <a:t> </a:t>
                      </a:r>
                    </a:p>
                  </a:txBody>
                  <a:tcPr/>
                </a:tc>
                <a:tc>
                  <a:txBody>
                    <a:bodyPr/>
                    <a:lstStyle/>
                    <a:p>
                      <a:pPr marL="285750" indent="-285750">
                        <a:buFont typeface="Wingdings" panose="05000000000000000000" pitchFamily="2" charset="2"/>
                        <a:buChar char="ü"/>
                      </a:pPr>
                      <a:r>
                        <a:rPr lang="fr-FR" sz="2000" noProof="0" dirty="0">
                          <a:latin typeface="Times New Roman" panose="02020603050405020304" pitchFamily="18" charset="0"/>
                          <a:cs typeface="Times New Roman" panose="02020603050405020304" pitchFamily="18" charset="0"/>
                        </a:rPr>
                        <a:t> </a:t>
                      </a:r>
                    </a:p>
                  </a:txBody>
                  <a:tcPr/>
                </a:tc>
                <a:tc>
                  <a:txBody>
                    <a:bodyPr/>
                    <a:lstStyle/>
                    <a:p>
                      <a:pPr marL="285750" indent="-285750">
                        <a:buFont typeface="Wingdings" panose="05000000000000000000" pitchFamily="2" charset="2"/>
                        <a:buChar char="ü"/>
                      </a:pPr>
                      <a:r>
                        <a:rPr lang="fr-FR" sz="2000" noProof="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186310331"/>
                  </a:ext>
                </a:extLst>
              </a:tr>
              <a:tr h="576341">
                <a:tc>
                  <a:txBody>
                    <a:bodyPr/>
                    <a:lstStyle/>
                    <a:p>
                      <a:r>
                        <a:rPr lang="fr-FR" sz="2000" noProof="0">
                          <a:latin typeface="Times New Roman" panose="02020603050405020304" pitchFamily="18" charset="0"/>
                          <a:cs typeface="Times New Roman" panose="02020603050405020304" pitchFamily="18" charset="0"/>
                        </a:rPr>
                        <a:t>CRSA</a:t>
                      </a:r>
                    </a:p>
                  </a:txBody>
                  <a:tcPr/>
                </a:tc>
                <a:tc>
                  <a:txBody>
                    <a:bodyPr/>
                    <a:lstStyle/>
                    <a:p>
                      <a:r>
                        <a:rPr lang="fr-FR" sz="2000" noProof="0" dirty="0">
                          <a:latin typeface="Times New Roman" panose="02020603050405020304" pitchFamily="18" charset="0"/>
                          <a:cs typeface="Times New Roman" panose="02020603050405020304" pitchFamily="18" charset="0"/>
                        </a:rPr>
                        <a:t>X</a:t>
                      </a:r>
                    </a:p>
                  </a:txBody>
                  <a:tcPr/>
                </a:tc>
                <a:tc>
                  <a:txBody>
                    <a:bodyPr/>
                    <a:lstStyle/>
                    <a:p>
                      <a:pPr marL="285750" indent="-285750">
                        <a:buFont typeface="Wingdings" panose="05000000000000000000" pitchFamily="2" charset="2"/>
                        <a:buChar char="ü"/>
                      </a:pPr>
                      <a:r>
                        <a:rPr lang="fr-FR" sz="2000" noProof="0">
                          <a:latin typeface="Times New Roman" panose="02020603050405020304" pitchFamily="18" charset="0"/>
                          <a:cs typeface="Times New Roman" panose="02020603050405020304" pitchFamily="18" charset="0"/>
                        </a:rPr>
                        <a:t> </a:t>
                      </a:r>
                    </a:p>
                  </a:txBody>
                  <a:tcPr/>
                </a:tc>
                <a:tc>
                  <a:txBody>
                    <a:bodyPr/>
                    <a:lstStyle/>
                    <a:p>
                      <a:pPr marL="285750" indent="-285750">
                        <a:buFont typeface="Wingdings" panose="05000000000000000000" pitchFamily="2" charset="2"/>
                        <a:buChar char="ü"/>
                      </a:pPr>
                      <a:r>
                        <a:rPr lang="fr-FR" sz="2000" noProof="0">
                          <a:latin typeface="Times New Roman" panose="02020603050405020304" pitchFamily="18" charset="0"/>
                          <a:cs typeface="Times New Roman" panose="02020603050405020304" pitchFamily="18" charset="0"/>
                        </a:rPr>
                        <a:t> </a:t>
                      </a:r>
                    </a:p>
                  </a:txBody>
                  <a:tcPr/>
                </a:tc>
                <a:tc>
                  <a:txBody>
                    <a:bodyPr/>
                    <a:lstStyle/>
                    <a:p>
                      <a:pPr marL="285750" indent="-285750">
                        <a:buFont typeface="Wingdings" panose="05000000000000000000" pitchFamily="2" charset="2"/>
                        <a:buChar char="ü"/>
                      </a:pPr>
                      <a:r>
                        <a:rPr lang="fr-FR" sz="2000" noProof="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735955264"/>
                  </a:ext>
                </a:extLst>
              </a:tr>
              <a:tr h="576341">
                <a:tc>
                  <a:txBody>
                    <a:bodyPr/>
                    <a:lstStyle/>
                    <a:p>
                      <a:r>
                        <a:rPr lang="fr-FR" sz="2000" noProof="0">
                          <a:latin typeface="Times New Roman" panose="02020603050405020304" pitchFamily="18" charset="0"/>
                          <a:cs typeface="Times New Roman" panose="02020603050405020304" pitchFamily="18" charset="0"/>
                        </a:rPr>
                        <a:t>CDCA</a:t>
                      </a:r>
                    </a:p>
                  </a:txBody>
                  <a:tcPr/>
                </a:tc>
                <a:tc>
                  <a:txBody>
                    <a:bodyPr/>
                    <a:lstStyle/>
                    <a:p>
                      <a:r>
                        <a:rPr lang="fr-FR" sz="2000" noProof="0">
                          <a:latin typeface="Times New Roman" panose="02020603050405020304" pitchFamily="18" charset="0"/>
                          <a:cs typeface="Times New Roman" panose="02020603050405020304" pitchFamily="18" charset="0"/>
                        </a:rPr>
                        <a:t>X</a:t>
                      </a:r>
                    </a:p>
                  </a:txBody>
                  <a:tcPr/>
                </a:tc>
                <a:tc>
                  <a:txBody>
                    <a:bodyPr/>
                    <a:lstStyle/>
                    <a:p>
                      <a:pPr marL="285750" indent="-285750">
                        <a:buFont typeface="Wingdings" panose="05000000000000000000" pitchFamily="2" charset="2"/>
                        <a:buChar char="ü"/>
                      </a:pPr>
                      <a:r>
                        <a:rPr lang="fr-FR" sz="2000" noProof="0">
                          <a:latin typeface="Times New Roman" panose="02020603050405020304" pitchFamily="18" charset="0"/>
                          <a:cs typeface="Times New Roman" panose="02020603050405020304" pitchFamily="18" charset="0"/>
                        </a:rPr>
                        <a:t> </a:t>
                      </a:r>
                    </a:p>
                  </a:txBody>
                  <a:tcPr/>
                </a:tc>
                <a:tc>
                  <a:txBody>
                    <a:bodyPr/>
                    <a:lstStyle/>
                    <a:p>
                      <a:pPr marL="285750" indent="-285750">
                        <a:buFont typeface="Wingdings" panose="05000000000000000000" pitchFamily="2" charset="2"/>
                        <a:buChar char="ü"/>
                      </a:pPr>
                      <a:r>
                        <a:rPr lang="fr-FR" sz="2000" noProof="0">
                          <a:latin typeface="Times New Roman" panose="02020603050405020304" pitchFamily="18" charset="0"/>
                          <a:cs typeface="Times New Roman" panose="02020603050405020304" pitchFamily="18" charset="0"/>
                        </a:rPr>
                        <a:t> </a:t>
                      </a:r>
                    </a:p>
                  </a:txBody>
                  <a:tcPr/>
                </a:tc>
                <a:tc>
                  <a:txBody>
                    <a:bodyPr/>
                    <a:lstStyle/>
                    <a:p>
                      <a:pPr marL="285750" indent="-285750">
                        <a:buFont typeface="Wingdings" panose="05000000000000000000" pitchFamily="2" charset="2"/>
                        <a:buChar char="ü"/>
                      </a:pPr>
                      <a:r>
                        <a:rPr lang="fr-FR" sz="2000" noProof="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315730154"/>
                  </a:ext>
                </a:extLst>
              </a:tr>
              <a:tr h="576341">
                <a:tc>
                  <a:txBody>
                    <a:bodyPr/>
                    <a:lstStyle/>
                    <a:p>
                      <a:r>
                        <a:rPr lang="fr-FR" sz="2000" noProof="0" dirty="0">
                          <a:latin typeface="Times New Roman" panose="02020603050405020304" pitchFamily="18" charset="0"/>
                          <a:cs typeface="Times New Roman" panose="02020603050405020304" pitchFamily="18" charset="0"/>
                        </a:rPr>
                        <a:t>CVS</a:t>
                      </a:r>
                    </a:p>
                  </a:txBody>
                  <a:tcPr/>
                </a:tc>
                <a:tc>
                  <a:txBody>
                    <a:bodyPr/>
                    <a:lstStyle/>
                    <a:p>
                      <a:pPr marL="285750" indent="-285750">
                        <a:buFont typeface="Wingdings" panose="05000000000000000000" pitchFamily="2" charset="2"/>
                        <a:buChar char="ü"/>
                      </a:pPr>
                      <a:r>
                        <a:rPr lang="fr-FR" sz="2000" noProof="0" dirty="0">
                          <a:latin typeface="Times New Roman" panose="02020603050405020304" pitchFamily="18" charset="0"/>
                          <a:cs typeface="Times New Roman" panose="02020603050405020304" pitchFamily="18" charset="0"/>
                        </a:rPr>
                        <a:t> </a:t>
                      </a:r>
                    </a:p>
                  </a:txBody>
                  <a:tcPr/>
                </a:tc>
                <a:tc>
                  <a:txBody>
                    <a:bodyPr/>
                    <a:lstStyle/>
                    <a:p>
                      <a:pPr marL="285750" indent="-285750">
                        <a:buFont typeface="Wingdings" panose="05000000000000000000" pitchFamily="2" charset="2"/>
                        <a:buChar char="ü"/>
                      </a:pPr>
                      <a:r>
                        <a:rPr lang="fr-FR" sz="2000" noProof="0" dirty="0">
                          <a:latin typeface="Times New Roman" panose="02020603050405020304" pitchFamily="18" charset="0"/>
                          <a:cs typeface="Times New Roman" panose="02020603050405020304" pitchFamily="18" charset="0"/>
                        </a:rPr>
                        <a:t> </a:t>
                      </a:r>
                    </a:p>
                  </a:txBody>
                  <a:tcPr/>
                </a:tc>
                <a:tc>
                  <a:txBody>
                    <a:bodyPr/>
                    <a:lstStyle/>
                    <a:p>
                      <a:pPr marL="285750" indent="-285750">
                        <a:buFont typeface="Wingdings" panose="05000000000000000000" pitchFamily="2" charset="2"/>
                        <a:buChar char="ü"/>
                      </a:pPr>
                      <a:r>
                        <a:rPr lang="fr-FR" sz="2000" noProof="0" dirty="0">
                          <a:latin typeface="Times New Roman" panose="02020603050405020304" pitchFamily="18" charset="0"/>
                          <a:cs typeface="Times New Roman" panose="02020603050405020304" pitchFamily="18" charset="0"/>
                        </a:rPr>
                        <a:t> </a:t>
                      </a:r>
                    </a:p>
                  </a:txBody>
                  <a:tcPr/>
                </a:tc>
                <a:tc>
                  <a:txBody>
                    <a:bodyPr/>
                    <a:lstStyle/>
                    <a:p>
                      <a:pPr marL="285750" indent="-285750">
                        <a:buFont typeface="Wingdings" panose="05000000000000000000" pitchFamily="2" charset="2"/>
                        <a:buChar char="ü"/>
                      </a:pPr>
                      <a:r>
                        <a:rPr lang="fr-FR" sz="2000" noProof="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671412577"/>
                  </a:ext>
                </a:extLst>
              </a:tr>
            </a:tbl>
          </a:graphicData>
        </a:graphic>
      </p:graphicFrame>
      <p:sp>
        <p:nvSpPr>
          <p:cNvPr id="14" name="Rectangle 13">
            <a:extLst>
              <a:ext uri="{FF2B5EF4-FFF2-40B4-BE49-F238E27FC236}">
                <a16:creationId xmlns:a16="http://schemas.microsoft.com/office/drawing/2014/main" id="{FD5EEB52-BAEB-461C-87A8-489510D93998}"/>
              </a:ext>
            </a:extLst>
          </p:cNvPr>
          <p:cNvSpPr/>
          <p:nvPr/>
        </p:nvSpPr>
        <p:spPr>
          <a:xfrm>
            <a:off x="3199192" y="2144885"/>
            <a:ext cx="1905000" cy="4048561"/>
          </a:xfrm>
          <a:prstGeom prst="rect">
            <a:avLst/>
          </a:prstGeom>
          <a:noFill/>
          <a:ln w="476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A8E1A2D1-CC61-4525-BABF-4055640090EC}"/>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16113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2D7C513B-2532-4E15-A3E4-79523DE65A04}"/>
              </a:ext>
            </a:extLst>
          </p:cNvPr>
          <p:cNvSpPr/>
          <p:nvPr/>
        </p:nvSpPr>
        <p:spPr>
          <a:xfrm>
            <a:off x="2407920" y="3038632"/>
            <a:ext cx="2556000" cy="2556000"/>
          </a:xfrm>
          <a:prstGeom prst="ellipse">
            <a:avLst/>
          </a:prstGeom>
          <a:solidFill>
            <a:schemeClr val="accent5">
              <a:alpha val="7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Times New Roman" panose="02020603050405020304" pitchFamily="18" charset="0"/>
                <a:cs typeface="Times New Roman" panose="02020603050405020304" pitchFamily="18" charset="0"/>
              </a:rPr>
              <a:t>Invisibilisation active</a:t>
            </a:r>
          </a:p>
        </p:txBody>
      </p:sp>
      <p:sp>
        <p:nvSpPr>
          <p:cNvPr id="7" name="Ellipse 6">
            <a:extLst>
              <a:ext uri="{FF2B5EF4-FFF2-40B4-BE49-F238E27FC236}">
                <a16:creationId xmlns:a16="http://schemas.microsoft.com/office/drawing/2014/main" id="{356A71C2-9B94-4373-982A-8A86D19FBD3E}"/>
              </a:ext>
            </a:extLst>
          </p:cNvPr>
          <p:cNvSpPr/>
          <p:nvPr/>
        </p:nvSpPr>
        <p:spPr>
          <a:xfrm>
            <a:off x="6942305" y="3038632"/>
            <a:ext cx="2556000" cy="2556000"/>
          </a:xfrm>
          <a:prstGeom prst="ellipse">
            <a:avLst/>
          </a:prstGeom>
          <a:solidFill>
            <a:schemeClr val="accent5">
              <a:alpha val="7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Times New Roman" panose="02020603050405020304" pitchFamily="18" charset="0"/>
                <a:cs typeface="Times New Roman" panose="02020603050405020304" pitchFamily="18" charset="0"/>
              </a:rPr>
              <a:t>Invisibilisation passive</a:t>
            </a:r>
          </a:p>
        </p:txBody>
      </p:sp>
      <p:sp>
        <p:nvSpPr>
          <p:cNvPr id="8" name="Titre 1">
            <a:extLst>
              <a:ext uri="{FF2B5EF4-FFF2-40B4-BE49-F238E27FC236}">
                <a16:creationId xmlns:a16="http://schemas.microsoft.com/office/drawing/2014/main" id="{46406457-EBE3-418C-96D5-869F9585CD07}"/>
              </a:ext>
            </a:extLst>
          </p:cNvPr>
          <p:cNvSpPr>
            <a:spLocks noGrp="1"/>
          </p:cNvSpPr>
          <p:nvPr>
            <p:ph type="title"/>
          </p:nvPr>
        </p:nvSpPr>
        <p:spPr>
          <a:xfrm>
            <a:off x="1891430" y="855813"/>
            <a:ext cx="9614770" cy="1293028"/>
          </a:xfrm>
        </p:spPr>
        <p:txBody>
          <a:bodyPr>
            <a:normAutofit/>
          </a:bodyPr>
          <a:lstStyle/>
          <a:p>
            <a:r>
              <a:rPr lang="fr-FR" dirty="0">
                <a:latin typeface="Times New Roman" panose="02020603050405020304" pitchFamily="18" charset="0"/>
                <a:cs typeface="Times New Roman" panose="02020603050405020304" pitchFamily="18" charset="0"/>
              </a:rPr>
              <a:t>DES logiques D’INVISIBILISATION</a:t>
            </a:r>
          </a:p>
        </p:txBody>
      </p:sp>
      <p:pic>
        <p:nvPicPr>
          <p:cNvPr id="9" name="Image 8">
            <a:extLst>
              <a:ext uri="{FF2B5EF4-FFF2-40B4-BE49-F238E27FC236}">
                <a16:creationId xmlns:a16="http://schemas.microsoft.com/office/drawing/2014/main" id="{10C83376-2989-4022-AA17-A84199EE6B8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97157" y="5991472"/>
            <a:ext cx="1354240" cy="897008"/>
          </a:xfrm>
          <a:prstGeom prst="rect">
            <a:avLst/>
          </a:prstGeom>
        </p:spPr>
      </p:pic>
      <p:pic>
        <p:nvPicPr>
          <p:cNvPr id="10" name="Image 9" descr="Accueil">
            <a:extLst>
              <a:ext uri="{FF2B5EF4-FFF2-40B4-BE49-F238E27FC236}">
                <a16:creationId xmlns:a16="http://schemas.microsoft.com/office/drawing/2014/main" id="{729435AC-BCBF-4672-A85A-9DE938FF3EB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80007" y="5991472"/>
            <a:ext cx="1814195" cy="727710"/>
          </a:xfrm>
          <a:prstGeom prst="rect">
            <a:avLst/>
          </a:prstGeom>
          <a:noFill/>
          <a:ln>
            <a:noFill/>
          </a:ln>
        </p:spPr>
      </p:pic>
      <p:sp>
        <p:nvSpPr>
          <p:cNvPr id="11" name="Ellipse 10">
            <a:extLst>
              <a:ext uri="{FF2B5EF4-FFF2-40B4-BE49-F238E27FC236}">
                <a16:creationId xmlns:a16="http://schemas.microsoft.com/office/drawing/2014/main" id="{914692AB-9EDE-4F24-B2AD-52FA7815E248}"/>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7651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D600A7-D9DA-488E-A670-E71B027B8AE6}"/>
              </a:ext>
            </a:extLst>
          </p:cNvPr>
          <p:cNvSpPr>
            <a:spLocks noGrp="1"/>
          </p:cNvSpPr>
          <p:nvPr>
            <p:ph type="title"/>
          </p:nvPr>
        </p:nvSpPr>
        <p:spPr/>
        <p:txBody>
          <a:bodyPr>
            <a:normAutofit/>
          </a:bodyPr>
          <a:lstStyle/>
          <a:p>
            <a:r>
              <a:rPr lang="fr-FR" dirty="0">
                <a:latin typeface="Times New Roman" panose="02020603050405020304" pitchFamily="18" charset="0"/>
                <a:cs typeface="Times New Roman" panose="02020603050405020304" pitchFamily="18" charset="0"/>
              </a:rPr>
              <a:t>Pourquoi interroger les modalités de participation ?</a:t>
            </a:r>
          </a:p>
        </p:txBody>
      </p:sp>
      <p:sp>
        <p:nvSpPr>
          <p:cNvPr id="3" name="Espace réservé du contenu 2">
            <a:extLst>
              <a:ext uri="{FF2B5EF4-FFF2-40B4-BE49-F238E27FC236}">
                <a16:creationId xmlns:a16="http://schemas.microsoft.com/office/drawing/2014/main" id="{98C5B85B-4342-41E1-B44A-2902B4CB904C}"/>
              </a:ext>
            </a:extLst>
          </p:cNvPr>
          <p:cNvSpPr>
            <a:spLocks noGrp="1"/>
          </p:cNvSpPr>
          <p:nvPr>
            <p:ph idx="1"/>
          </p:nvPr>
        </p:nvSpPr>
        <p:spPr>
          <a:xfrm>
            <a:off x="559496" y="2269716"/>
            <a:ext cx="11073008" cy="4256344"/>
          </a:xfrm>
        </p:spPr>
        <p:txBody>
          <a:bodyPr>
            <a:noAutofit/>
          </a:bodyPr>
          <a:lstStyle/>
          <a:p>
            <a:pPr marL="0" indent="0">
              <a:buNone/>
            </a:pPr>
            <a:r>
              <a:rPr lang="fr-FR" sz="2000" b="1" dirty="0">
                <a:latin typeface="Times New Roman" panose="02020603050405020304" pitchFamily="18" charset="0"/>
                <a:cs typeface="Times New Roman" panose="02020603050405020304" pitchFamily="18" charset="0"/>
              </a:rPr>
              <a:t>Un enjeu reconnu par les institutions publiques :</a:t>
            </a:r>
          </a:p>
          <a:p>
            <a:r>
              <a:rPr lang="fr-FR" sz="2000" dirty="0">
                <a:latin typeface="Times New Roman" panose="02020603050405020304" pitchFamily="18" charset="0"/>
                <a:cs typeface="Times New Roman" panose="02020603050405020304" pitchFamily="18" charset="0"/>
              </a:rPr>
              <a:t>Rapport de la Cour des comptes (2023) sur l’accompagnement des personnes en situation de handicap vieillissantes : Souligne le manque de réponses, de coordination et de vision d’ensemble dans les politiques de l’autonomie</a:t>
            </a:r>
          </a:p>
          <a:p>
            <a:pPr marL="457200" lvl="1" indent="0">
              <a:buNone/>
            </a:pPr>
            <a:endParaRPr lang="fr-FR"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Rapport de l’IGAS (2024) sur la participation citoyenne dans les politiques de solidarité : Met en évidence la nécessité de soutenir une participation plus effective et structurante dans la fabrique des politiques publiques</a:t>
            </a:r>
          </a:p>
          <a:p>
            <a:pPr marL="457200" lvl="1" indent="0">
              <a:buNone/>
            </a:pPr>
            <a:endParaRPr lang="fr-FR" dirty="0">
              <a:latin typeface="Times New Roman" panose="02020603050405020304" pitchFamily="18" charset="0"/>
              <a:cs typeface="Times New Roman" panose="02020603050405020304" pitchFamily="18" charset="0"/>
            </a:endParaRPr>
          </a:p>
          <a:p>
            <a:pPr marL="0" indent="0">
              <a:buNone/>
            </a:pPr>
            <a:r>
              <a:rPr lang="fr-FR" sz="2000" b="1" dirty="0">
                <a:latin typeface="Times New Roman" panose="02020603050405020304" pitchFamily="18" charset="0"/>
                <a:cs typeface="Times New Roman" panose="02020603050405020304" pitchFamily="18" charset="0"/>
              </a:rPr>
              <a:t>Des constats qui renforcent la nécessité de mieux comprendre :</a:t>
            </a:r>
            <a:endParaRPr lang="fr-FR" sz="2000" dirty="0">
              <a:latin typeface="Times New Roman" panose="02020603050405020304" pitchFamily="18" charset="0"/>
              <a:cs typeface="Times New Roman" panose="02020603050405020304" pitchFamily="18" charset="0"/>
            </a:endParaRPr>
          </a:p>
          <a:p>
            <a:pPr>
              <a:spcBef>
                <a:spcPts val="0"/>
              </a:spcBef>
            </a:pPr>
            <a:r>
              <a:rPr lang="fr-FR" sz="2000" dirty="0">
                <a:latin typeface="Times New Roman" panose="02020603050405020304" pitchFamily="18" charset="0"/>
                <a:cs typeface="Times New Roman" panose="02020603050405020304" pitchFamily="18" charset="0"/>
              </a:rPr>
              <a:t>Qui participe aujourd’hui et comment ?</a:t>
            </a:r>
          </a:p>
          <a:p>
            <a:pPr>
              <a:spcBef>
                <a:spcPts val="0"/>
              </a:spcBef>
            </a:pPr>
            <a:r>
              <a:rPr lang="fr-FR" sz="2000" dirty="0">
                <a:latin typeface="Times New Roman" panose="02020603050405020304" pitchFamily="18" charset="0"/>
                <a:cs typeface="Times New Roman" panose="02020603050405020304" pitchFamily="18" charset="0"/>
              </a:rPr>
              <a:t>Quels espaces permettent une parole réellement prise en compte ?</a:t>
            </a:r>
          </a:p>
          <a:p>
            <a:pPr>
              <a:spcBef>
                <a:spcPts val="0"/>
              </a:spcBef>
            </a:pPr>
            <a:r>
              <a:rPr lang="fr-FR" sz="2000" dirty="0">
                <a:latin typeface="Times New Roman" panose="02020603050405020304" pitchFamily="18" charset="0"/>
                <a:cs typeface="Times New Roman" panose="02020603050405020304" pitchFamily="18" charset="0"/>
              </a:rPr>
              <a:t>Comment ces formes de participation influencent les orientations des politiques d’autonomie ?</a:t>
            </a:r>
            <a:endParaRPr lang="en-ZA" sz="2000" dirty="0">
              <a:latin typeface="Times New Roman" panose="02020603050405020304" pitchFamily="18" charset="0"/>
              <a:cs typeface="Times New Roman" panose="02020603050405020304" pitchFamily="18" charset="0"/>
            </a:endParaRPr>
          </a:p>
        </p:txBody>
      </p:sp>
      <p:sp>
        <p:nvSpPr>
          <p:cNvPr id="4" name="Ellipse 3">
            <a:extLst>
              <a:ext uri="{FF2B5EF4-FFF2-40B4-BE49-F238E27FC236}">
                <a16:creationId xmlns:a16="http://schemas.microsoft.com/office/drawing/2014/main" id="{89E324CA-95FA-46AA-89FB-15008354340B}"/>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3363463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4FB25F-E7E3-482F-8955-1B27C0CA2D51}"/>
              </a:ext>
            </a:extLst>
          </p:cNvPr>
          <p:cNvSpPr>
            <a:spLocks noGrp="1"/>
          </p:cNvSpPr>
          <p:nvPr>
            <p:ph idx="1"/>
          </p:nvPr>
        </p:nvSpPr>
        <p:spPr>
          <a:xfrm>
            <a:off x="685800" y="2194560"/>
            <a:ext cx="10820400" cy="811687"/>
          </a:xfrm>
        </p:spPr>
        <p:txBody>
          <a:bodyPr>
            <a:normAutofit/>
          </a:bodyPr>
          <a:lstStyle/>
          <a:p>
            <a:pPr marL="0" indent="0">
              <a:buNone/>
            </a:pPr>
            <a:r>
              <a:rPr lang="fr-FR" sz="2000" dirty="0">
                <a:latin typeface="Times New Roman" panose="02020603050405020304" pitchFamily="18" charset="0"/>
                <a:cs typeface="Times New Roman" panose="02020603050405020304" pitchFamily="18" charset="0"/>
              </a:rPr>
              <a:t>Une clé de lecture pour les enjeux de segmentation par âge : CDCA comme laboratoire qui éclaire les tensions et les dynamiques au cœur des politiques de l’autonomie </a:t>
            </a:r>
            <a:endParaRPr lang="en-ZA" sz="2000" dirty="0">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52EAE4E9-B6A1-4146-97AA-D3D7BB4B5B02}"/>
              </a:ext>
            </a:extLst>
          </p:cNvPr>
          <p:cNvSpPr>
            <a:spLocks noGrp="1"/>
          </p:cNvSpPr>
          <p:nvPr>
            <p:ph type="title"/>
          </p:nvPr>
        </p:nvSpPr>
        <p:spPr>
          <a:xfrm>
            <a:off x="2895600" y="764373"/>
            <a:ext cx="8610600" cy="1293028"/>
          </a:xfrm>
        </p:spPr>
        <p:txBody>
          <a:bodyPr>
            <a:normAutofit/>
          </a:bodyPr>
          <a:lstStyle/>
          <a:p>
            <a:r>
              <a:rPr lang="fr-FR" dirty="0">
                <a:latin typeface="Times New Roman" panose="02020603050405020304" pitchFamily="18" charset="0"/>
                <a:cs typeface="Times New Roman" panose="02020603050405020304" pitchFamily="18" charset="0"/>
              </a:rPr>
              <a:t>Pourquoi interroger les modalités de participation ?</a:t>
            </a:r>
          </a:p>
        </p:txBody>
      </p:sp>
      <p:sp>
        <p:nvSpPr>
          <p:cNvPr id="5" name="Rectangle : coins arrondis 4">
            <a:extLst>
              <a:ext uri="{FF2B5EF4-FFF2-40B4-BE49-F238E27FC236}">
                <a16:creationId xmlns:a16="http://schemas.microsoft.com/office/drawing/2014/main" id="{A3058C71-EBDB-42F7-9296-BF0917DED18B}"/>
              </a:ext>
            </a:extLst>
          </p:cNvPr>
          <p:cNvSpPr/>
          <p:nvPr/>
        </p:nvSpPr>
        <p:spPr>
          <a:xfrm>
            <a:off x="633608" y="3216057"/>
            <a:ext cx="2680570" cy="31690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dirty="0">
                <a:latin typeface="Times New Roman" panose="02020603050405020304" pitchFamily="18" charset="0"/>
                <a:cs typeface="Times New Roman" panose="02020603050405020304" pitchFamily="18" charset="0"/>
              </a:rPr>
              <a:t>Documente la rencontre entre les acteurs des champs du handicap et du vieillissement à partir d’espaces concrets et palpables</a:t>
            </a:r>
          </a:p>
        </p:txBody>
      </p:sp>
      <p:sp>
        <p:nvSpPr>
          <p:cNvPr id="6" name="Rectangle : coins arrondis 5">
            <a:extLst>
              <a:ext uri="{FF2B5EF4-FFF2-40B4-BE49-F238E27FC236}">
                <a16:creationId xmlns:a16="http://schemas.microsoft.com/office/drawing/2014/main" id="{FA69AF39-FDD6-4F27-8D6C-5E7614BA99AD}"/>
              </a:ext>
            </a:extLst>
          </p:cNvPr>
          <p:cNvSpPr/>
          <p:nvPr/>
        </p:nvSpPr>
        <p:spPr>
          <a:xfrm>
            <a:off x="3364282" y="3216057"/>
            <a:ext cx="2680570" cy="31690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dirty="0">
                <a:latin typeface="Times New Roman" panose="02020603050405020304" pitchFamily="18" charset="0"/>
                <a:cs typeface="Times New Roman" panose="02020603050405020304" pitchFamily="18" charset="0"/>
              </a:rPr>
              <a:t>Eclaire la porosité/perméabilité des frontières entre handicap et vieillissement à partir des pratiques de participation</a:t>
            </a:r>
          </a:p>
        </p:txBody>
      </p:sp>
      <p:sp>
        <p:nvSpPr>
          <p:cNvPr id="7" name="Rectangle : coins arrondis 6">
            <a:extLst>
              <a:ext uri="{FF2B5EF4-FFF2-40B4-BE49-F238E27FC236}">
                <a16:creationId xmlns:a16="http://schemas.microsoft.com/office/drawing/2014/main" id="{BC33C120-4A25-4310-A557-78F878B0CCD0}"/>
              </a:ext>
            </a:extLst>
          </p:cNvPr>
          <p:cNvSpPr/>
          <p:nvPr/>
        </p:nvSpPr>
        <p:spPr>
          <a:xfrm>
            <a:off x="6094956" y="3216057"/>
            <a:ext cx="2680570" cy="31690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dirty="0">
                <a:latin typeface="Times New Roman" panose="02020603050405020304" pitchFamily="18" charset="0"/>
                <a:cs typeface="Times New Roman" panose="02020603050405020304" pitchFamily="18" charset="0"/>
              </a:rPr>
              <a:t>Offre un point d’entrée privilégié pour étudier les effets des dispositifs participatifs sur la fabrique des politiques de l’autonomie</a:t>
            </a:r>
          </a:p>
        </p:txBody>
      </p:sp>
      <p:sp>
        <p:nvSpPr>
          <p:cNvPr id="11" name="Rectangle : coins arrondis 10">
            <a:extLst>
              <a:ext uri="{FF2B5EF4-FFF2-40B4-BE49-F238E27FC236}">
                <a16:creationId xmlns:a16="http://schemas.microsoft.com/office/drawing/2014/main" id="{847303F1-FFD9-436A-B7AA-EB057297D887}"/>
              </a:ext>
            </a:extLst>
          </p:cNvPr>
          <p:cNvSpPr/>
          <p:nvPr/>
        </p:nvSpPr>
        <p:spPr>
          <a:xfrm>
            <a:off x="8825630" y="3216057"/>
            <a:ext cx="2680570" cy="31690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dirty="0">
                <a:latin typeface="Times New Roman" panose="02020603050405020304" pitchFamily="18" charset="0"/>
                <a:cs typeface="Times New Roman" panose="02020603050405020304" pitchFamily="18" charset="0"/>
              </a:rPr>
              <a:t>Apporte un regard situé sur les formes d’implication et la posture des représentants et de leurs associations dans les réformes des politiques d’autonomie</a:t>
            </a:r>
          </a:p>
        </p:txBody>
      </p:sp>
      <p:sp>
        <p:nvSpPr>
          <p:cNvPr id="12" name="Ellipse 11">
            <a:extLst>
              <a:ext uri="{FF2B5EF4-FFF2-40B4-BE49-F238E27FC236}">
                <a16:creationId xmlns:a16="http://schemas.microsoft.com/office/drawing/2014/main" id="{9BA0E9FA-5D44-4414-ABED-7191479C91E2}"/>
              </a:ext>
            </a:extLst>
          </p:cNvPr>
          <p:cNvSpPr/>
          <p:nvPr/>
        </p:nvSpPr>
        <p:spPr>
          <a:xfrm>
            <a:off x="306936" y="182115"/>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2427113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B2F06-B791-43EB-B71E-9B7E95BCE2AB}"/>
              </a:ext>
            </a:extLst>
          </p:cNvPr>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CONCLUSION</a:t>
            </a:r>
          </a:p>
        </p:txBody>
      </p:sp>
      <p:sp>
        <p:nvSpPr>
          <p:cNvPr id="3" name="Espace réservé du contenu 2">
            <a:extLst>
              <a:ext uri="{FF2B5EF4-FFF2-40B4-BE49-F238E27FC236}">
                <a16:creationId xmlns:a16="http://schemas.microsoft.com/office/drawing/2014/main" id="{EAC759DE-227E-4DFF-B3CD-74320420912D}"/>
              </a:ext>
            </a:extLst>
          </p:cNvPr>
          <p:cNvSpPr>
            <a:spLocks noGrp="1"/>
          </p:cNvSpPr>
          <p:nvPr>
            <p:ph idx="1"/>
          </p:nvPr>
        </p:nvSpPr>
        <p:spPr>
          <a:xfrm>
            <a:off x="626301" y="2204581"/>
            <a:ext cx="10879899" cy="4070959"/>
          </a:xfrm>
        </p:spPr>
        <p:txBody>
          <a:bodyPr>
            <a:normAutofit/>
          </a:bodyPr>
          <a:lstStyle/>
          <a:p>
            <a:pPr marL="0" indent="0">
              <a:buClr>
                <a:schemeClr val="accent2">
                  <a:lumMod val="75000"/>
                </a:schemeClr>
              </a:buClr>
              <a:buNone/>
            </a:pPr>
            <a:r>
              <a:rPr lang="fr-FR" sz="2000" b="1" dirty="0">
                <a:latin typeface="Times New Roman" panose="02020603050405020304" pitchFamily="18" charset="0"/>
                <a:cs typeface="Times New Roman" panose="02020603050405020304" pitchFamily="18" charset="0"/>
              </a:rPr>
              <a:t>Penser l’autonomie à partir des pratiques de participation</a:t>
            </a:r>
          </a:p>
          <a:p>
            <a:pPr marL="0" indent="0">
              <a:buClr>
                <a:schemeClr val="accent2">
                  <a:lumMod val="75000"/>
                </a:schemeClr>
              </a:buClr>
              <a:buNone/>
            </a:pPr>
            <a:endParaRPr lang="fr-FR" sz="2000" b="1" dirty="0">
              <a:latin typeface="Times New Roman" panose="02020603050405020304" pitchFamily="18" charset="0"/>
              <a:cs typeface="Times New Roman" panose="02020603050405020304" pitchFamily="18" charset="0"/>
            </a:endParaRPr>
          </a:p>
          <a:p>
            <a:pPr>
              <a:buClr>
                <a:schemeClr val="accent2">
                  <a:lumMod val="75000"/>
                </a:schemeClr>
              </a:buClr>
            </a:pPr>
            <a:r>
              <a:rPr lang="fr-FR" sz="2000" dirty="0">
                <a:latin typeface="Times New Roman" panose="02020603050405020304" pitchFamily="18" charset="0"/>
                <a:cs typeface="Times New Roman" panose="02020603050405020304" pitchFamily="18" charset="0"/>
              </a:rPr>
              <a:t>Les CDCA apparaissent comme un espace d'observation unique pour interroger les dynamiques entre les champs du handicap et du vieillissement à travers le prisme de la participation formelle</a:t>
            </a:r>
          </a:p>
          <a:p>
            <a:pPr>
              <a:buClr>
                <a:schemeClr val="accent2">
                  <a:lumMod val="75000"/>
                </a:schemeClr>
              </a:buClr>
            </a:pPr>
            <a:r>
              <a:rPr lang="fr-FR" sz="2000" dirty="0">
                <a:latin typeface="Times New Roman" panose="02020603050405020304" pitchFamily="18" charset="0"/>
                <a:cs typeface="Times New Roman" panose="02020603050405020304" pitchFamily="18" charset="0"/>
              </a:rPr>
              <a:t>La participation n’est pas simplement un processus, mais aussi un révélateur des tensions, des cloisonnements et des opportunités de convergence dans les politiques d’autonomie</a:t>
            </a:r>
          </a:p>
          <a:p>
            <a:pPr>
              <a:buClr>
                <a:schemeClr val="accent2">
                  <a:lumMod val="75000"/>
                </a:schemeClr>
              </a:buClr>
            </a:pPr>
            <a:r>
              <a:rPr lang="fr-FR" sz="2000" dirty="0">
                <a:latin typeface="Times New Roman" panose="02020603050405020304" pitchFamily="18" charset="0"/>
                <a:cs typeface="Times New Roman" panose="02020603050405020304" pitchFamily="18" charset="0"/>
              </a:rPr>
              <a:t>Documenter les pratiques de participation, c’est aussi interroger la fabrique des politiques publiques : qui parle, pour qui, et avec quels effets ?</a:t>
            </a:r>
          </a:p>
          <a:p>
            <a:pPr>
              <a:buClr>
                <a:schemeClr val="accent2">
                  <a:lumMod val="75000"/>
                </a:schemeClr>
              </a:buClr>
            </a:pPr>
            <a:r>
              <a:rPr lang="fr-FR" sz="2000" dirty="0">
                <a:latin typeface="Times New Roman" panose="02020603050405020304" pitchFamily="18" charset="0"/>
                <a:cs typeface="Times New Roman" panose="02020603050405020304" pitchFamily="18" charset="0"/>
              </a:rPr>
              <a:t>Le défi pour le chercheur et l’intérêt du consortium KAPPA : se positionner à l’intersection entre les champs du handicap et du vieillissement</a:t>
            </a:r>
          </a:p>
          <a:p>
            <a:pPr>
              <a:buClr>
                <a:srgbClr val="7030A0"/>
              </a:buClr>
            </a:pPr>
            <a:endParaRPr lang="fr-FR" sz="2000" dirty="0"/>
          </a:p>
        </p:txBody>
      </p:sp>
      <p:pic>
        <p:nvPicPr>
          <p:cNvPr id="5" name="Image 4">
            <a:extLst>
              <a:ext uri="{FF2B5EF4-FFF2-40B4-BE49-F238E27FC236}">
                <a16:creationId xmlns:a16="http://schemas.microsoft.com/office/drawing/2014/main" id="{5D46D876-41A4-4A12-B50B-33A12AFE5FC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97157" y="5950832"/>
            <a:ext cx="1354240" cy="897008"/>
          </a:xfrm>
          <a:prstGeom prst="rect">
            <a:avLst/>
          </a:prstGeom>
        </p:spPr>
      </p:pic>
      <p:pic>
        <p:nvPicPr>
          <p:cNvPr id="6" name="Image 5" descr="Accueil">
            <a:extLst>
              <a:ext uri="{FF2B5EF4-FFF2-40B4-BE49-F238E27FC236}">
                <a16:creationId xmlns:a16="http://schemas.microsoft.com/office/drawing/2014/main" id="{CA0A44D6-E3FC-4CBE-B2EC-7B0ED6AA75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80007" y="5991472"/>
            <a:ext cx="1814195" cy="727710"/>
          </a:xfrm>
          <a:prstGeom prst="rect">
            <a:avLst/>
          </a:prstGeom>
          <a:noFill/>
          <a:ln>
            <a:noFill/>
          </a:ln>
        </p:spPr>
      </p:pic>
    </p:spTree>
    <p:extLst>
      <p:ext uri="{BB962C8B-B14F-4D97-AF65-F5344CB8AC3E}">
        <p14:creationId xmlns:p14="http://schemas.microsoft.com/office/powerpoint/2010/main" val="367193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B3792-3D43-0D41-55D9-12EE3F906DBE}"/>
              </a:ext>
            </a:extLst>
          </p:cNvPr>
          <p:cNvSpPr>
            <a:spLocks noGrp="1"/>
          </p:cNvSpPr>
          <p:nvPr>
            <p:ph type="ctrTitle"/>
          </p:nvPr>
        </p:nvSpPr>
        <p:spPr>
          <a:xfrm>
            <a:off x="5470457" y="2270760"/>
            <a:ext cx="6251110" cy="1158240"/>
          </a:xfrm>
        </p:spPr>
        <p:txBody>
          <a:bodyPr anchor="b">
            <a:normAutofit fontScale="90000"/>
          </a:bodyPr>
          <a:lstStyle/>
          <a:p>
            <a:pPr>
              <a:lnSpc>
                <a:spcPct val="90000"/>
              </a:lnSpc>
            </a:pPr>
            <a:r>
              <a:rPr lang="fr-FR" sz="3100" b="1" dirty="0">
                <a:effectLst/>
                <a:latin typeface="Times New Roman" panose="02020603050405020304" pitchFamily="18" charset="0"/>
                <a:cs typeface="Times New Roman" panose="02020603050405020304" pitchFamily="18" charset="0"/>
              </a:rPr>
              <a:t>Merci pour votre attention</a:t>
            </a:r>
            <a:br>
              <a:rPr lang="fr-FR" sz="3100" dirty="0">
                <a:latin typeface="Times New Roman" panose="02020603050405020304" pitchFamily="18" charset="0"/>
                <a:cs typeface="Times New Roman" panose="02020603050405020304" pitchFamily="18" charset="0"/>
              </a:rPr>
            </a:br>
            <a:endParaRPr lang="en-GB" sz="31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6A5DD059-8911-4F4D-868E-492BD045C76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446343" y="4666522"/>
            <a:ext cx="1325880" cy="885825"/>
          </a:xfrm>
          <a:prstGeom prst="rect">
            <a:avLst/>
          </a:prstGeom>
        </p:spPr>
      </p:pic>
      <p:pic>
        <p:nvPicPr>
          <p:cNvPr id="7" name="Image 6" descr="Accueil">
            <a:extLst>
              <a:ext uri="{FF2B5EF4-FFF2-40B4-BE49-F238E27FC236}">
                <a16:creationId xmlns:a16="http://schemas.microsoft.com/office/drawing/2014/main" id="{7F5EA4B0-C1EB-4393-A019-8544541F15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75178" y="4691922"/>
            <a:ext cx="1814195" cy="727710"/>
          </a:xfrm>
          <a:prstGeom prst="rect">
            <a:avLst/>
          </a:prstGeom>
          <a:noFill/>
          <a:ln>
            <a:noFill/>
          </a:ln>
        </p:spPr>
      </p:pic>
    </p:spTree>
    <p:extLst>
      <p:ext uri="{BB962C8B-B14F-4D97-AF65-F5344CB8AC3E}">
        <p14:creationId xmlns:p14="http://schemas.microsoft.com/office/powerpoint/2010/main" val="3625266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F6612-5B1F-40DE-A4F2-3379C3F874F8}"/>
              </a:ext>
            </a:extLst>
          </p:cNvPr>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Contact et références</a:t>
            </a:r>
          </a:p>
        </p:txBody>
      </p:sp>
      <p:sp>
        <p:nvSpPr>
          <p:cNvPr id="3" name="Espace réservé du contenu 2">
            <a:extLst>
              <a:ext uri="{FF2B5EF4-FFF2-40B4-BE49-F238E27FC236}">
                <a16:creationId xmlns:a16="http://schemas.microsoft.com/office/drawing/2014/main" id="{7E93A4B1-EEF6-4121-BA5D-AABE446E493D}"/>
              </a:ext>
            </a:extLst>
          </p:cNvPr>
          <p:cNvSpPr>
            <a:spLocks noGrp="1"/>
          </p:cNvSpPr>
          <p:nvPr>
            <p:ph idx="1"/>
          </p:nvPr>
        </p:nvSpPr>
        <p:spPr>
          <a:xfrm>
            <a:off x="447804" y="2057401"/>
            <a:ext cx="11589707" cy="4703522"/>
          </a:xfrm>
        </p:spPr>
        <p:txBody>
          <a:bodyPr>
            <a:noAutofit/>
          </a:bodyPr>
          <a:lstStyle/>
          <a:p>
            <a:pPr marL="0" indent="0">
              <a:buNone/>
            </a:pPr>
            <a:r>
              <a:rPr lang="en-ZA" sz="1800" b="1" dirty="0">
                <a:latin typeface="Times New Roman" panose="02020603050405020304" pitchFamily="18" charset="0"/>
                <a:cs typeface="Times New Roman" panose="02020603050405020304" pitchFamily="18" charset="0"/>
              </a:rPr>
              <a:t>Contact: </a:t>
            </a:r>
            <a:r>
              <a:rPr lang="en-ZA" sz="1800" dirty="0">
                <a:latin typeface="Times New Roman" panose="02020603050405020304" pitchFamily="18" charset="0"/>
                <a:cs typeface="Times New Roman" panose="02020603050405020304" pitchFamily="18" charset="0"/>
                <a:hlinkClick r:id="rId2"/>
              </a:rPr>
              <a:t>marion.scheider-yilmaz@univ-grenoble-alpes.fr</a:t>
            </a:r>
            <a:endParaRPr lang="en-ZA" sz="1800" dirty="0">
              <a:latin typeface="Times New Roman" panose="02020603050405020304" pitchFamily="18" charset="0"/>
              <a:cs typeface="Times New Roman" panose="02020603050405020304" pitchFamily="18" charset="0"/>
            </a:endParaRPr>
          </a:p>
          <a:p>
            <a:pPr marL="0" indent="0">
              <a:buNone/>
            </a:pPr>
            <a:endParaRPr lang="en-ZA" sz="1000" b="1" dirty="0">
              <a:latin typeface="Times New Roman" panose="02020603050405020304" pitchFamily="18" charset="0"/>
              <a:cs typeface="Times New Roman" panose="02020603050405020304" pitchFamily="18" charset="0"/>
            </a:endParaRPr>
          </a:p>
          <a:p>
            <a:pPr marL="0" indent="0">
              <a:buNone/>
            </a:pPr>
            <a:r>
              <a:rPr lang="fr-FR" sz="1800" b="1" dirty="0">
                <a:latin typeface="Times New Roman" panose="02020603050405020304" pitchFamily="18" charset="0"/>
                <a:cs typeface="Times New Roman" panose="02020603050405020304" pitchFamily="18" charset="0"/>
              </a:rPr>
              <a:t>Références bibliographiques:</a:t>
            </a:r>
          </a:p>
          <a:p>
            <a:r>
              <a:rPr lang="fr-FR" sz="1800" dirty="0" err="1">
                <a:latin typeface="Times New Roman" panose="02020603050405020304" pitchFamily="18" charset="0"/>
                <a:cs typeface="Times New Roman" panose="02020603050405020304" pitchFamily="18" charset="0"/>
              </a:rPr>
              <a:t>Viriot</a:t>
            </a:r>
            <a:r>
              <a:rPr lang="fr-FR" sz="1800" dirty="0">
                <a:latin typeface="Times New Roman" panose="02020603050405020304" pitchFamily="18" charset="0"/>
                <a:cs typeface="Times New Roman" panose="02020603050405020304" pitchFamily="18" charset="0"/>
              </a:rPr>
              <a:t> Durandal, JP., </a:t>
            </a:r>
            <a:r>
              <a:rPr lang="fr-FR" sz="1800" dirty="0" err="1">
                <a:latin typeface="Times New Roman" panose="02020603050405020304" pitchFamily="18" charset="0"/>
                <a:cs typeface="Times New Roman" panose="02020603050405020304" pitchFamily="18" charset="0"/>
              </a:rPr>
              <a:t>Scheider-Yilmaz</a:t>
            </a:r>
            <a:r>
              <a:rPr lang="fr-FR" sz="1800" dirty="0">
                <a:latin typeface="Times New Roman" panose="02020603050405020304" pitchFamily="18" charset="0"/>
                <a:cs typeface="Times New Roman" panose="02020603050405020304" pitchFamily="18" charset="0"/>
              </a:rPr>
              <a:t>, M. (</a:t>
            </a:r>
            <a:r>
              <a:rPr lang="fr-FR" sz="1800" dirty="0" err="1">
                <a:latin typeface="Times New Roman" panose="02020603050405020304" pitchFamily="18" charset="0"/>
                <a:cs typeface="Times New Roman" panose="02020603050405020304" pitchFamily="18" charset="0"/>
              </a:rPr>
              <a:t>dirs</a:t>
            </a:r>
            <a:r>
              <a:rPr lang="fr-FR" sz="1800" dirty="0">
                <a:latin typeface="Times New Roman" panose="02020603050405020304" pitchFamily="18" charset="0"/>
                <a:cs typeface="Times New Roman" panose="02020603050405020304" pitchFamily="18" charset="0"/>
              </a:rPr>
              <a:t>), (2023), Citoyenneté et droits humains : réflexions croisées entre le handicap et le vieillissement, </a:t>
            </a:r>
            <a:r>
              <a:rPr lang="fr-FR" sz="1800" dirty="0" err="1">
                <a:latin typeface="Times New Roman" panose="02020603050405020304" pitchFamily="18" charset="0"/>
                <a:cs typeface="Times New Roman" panose="02020603050405020304" pitchFamily="18" charset="0"/>
              </a:rPr>
              <a:t>Aequitas</a:t>
            </a:r>
            <a:r>
              <a:rPr lang="fr-FR" sz="1800" dirty="0">
                <a:latin typeface="Times New Roman" panose="02020603050405020304" pitchFamily="18" charset="0"/>
                <a:cs typeface="Times New Roman" panose="02020603050405020304" pitchFamily="18" charset="0"/>
              </a:rPr>
              <a:t>, Vol.29, n°2, 140p</a:t>
            </a:r>
          </a:p>
          <a:p>
            <a:r>
              <a:rPr lang="fr-FR" sz="1800" dirty="0" err="1">
                <a:latin typeface="Times New Roman" panose="02020603050405020304" pitchFamily="18" charset="0"/>
                <a:cs typeface="Times New Roman" panose="02020603050405020304" pitchFamily="18" charset="0"/>
              </a:rPr>
              <a:t>Scheider-Yilmaz</a:t>
            </a:r>
            <a:r>
              <a:rPr lang="fr-FR" sz="1800" dirty="0">
                <a:latin typeface="Times New Roman" panose="02020603050405020304" pitchFamily="18" charset="0"/>
                <a:cs typeface="Times New Roman" panose="02020603050405020304" pitchFamily="18" charset="0"/>
              </a:rPr>
              <a:t>, M. (2022), Citoyenneté engagée et autonomie : le cas de la participation des personnes handicapées et des personnes âgées dans les Conseils Départementaux de la Citoyenneté et de l'Autonomie, Thèse de doctorat en sociologie, Université de Lorraine</a:t>
            </a:r>
          </a:p>
          <a:p>
            <a:r>
              <a:rPr lang="fr-FR" sz="1800" dirty="0">
                <a:latin typeface="Times New Roman" panose="02020603050405020304" pitchFamily="18" charset="0"/>
                <a:cs typeface="Times New Roman" panose="02020603050405020304" pitchFamily="18" charset="0"/>
              </a:rPr>
              <a:t>Morales La Mura, R., </a:t>
            </a:r>
            <a:r>
              <a:rPr lang="fr-FR" sz="1800" dirty="0" err="1">
                <a:latin typeface="Times New Roman" panose="02020603050405020304" pitchFamily="18" charset="0"/>
                <a:cs typeface="Times New Roman" panose="02020603050405020304" pitchFamily="18" charset="0"/>
              </a:rPr>
              <a:t>Scheider-Yilmaz</a:t>
            </a:r>
            <a:r>
              <a:rPr lang="fr-FR" sz="1800" dirty="0">
                <a:latin typeface="Times New Roman" panose="02020603050405020304" pitchFamily="18" charset="0"/>
                <a:cs typeface="Times New Roman" panose="02020603050405020304" pitchFamily="18" charset="0"/>
              </a:rPr>
              <a:t>, M., (2022), Société inclusive : regards sociologiques, Ressource pédagogique en ligne, Canal U, Université de Lorraine</a:t>
            </a:r>
          </a:p>
          <a:p>
            <a:r>
              <a:rPr lang="fr-FR" sz="1800" dirty="0" err="1">
                <a:latin typeface="Times New Roman" panose="02020603050405020304" pitchFamily="18" charset="0"/>
                <a:cs typeface="Times New Roman" panose="02020603050405020304" pitchFamily="18" charset="0"/>
              </a:rPr>
              <a:t>Scheider-Yilmaz</a:t>
            </a:r>
            <a:r>
              <a:rPr lang="fr-FR" sz="1800" dirty="0">
                <a:latin typeface="Times New Roman" panose="02020603050405020304" pitchFamily="18" charset="0"/>
                <a:cs typeface="Times New Roman" panose="02020603050405020304" pitchFamily="18" charset="0"/>
              </a:rPr>
              <a:t>, M., Morales La Mura, R. (2021), Participation des usagers : du champ des possibles aux modalités réelles de représentation, Pensée plurielle, n°53, pp. 36-52</a:t>
            </a:r>
          </a:p>
          <a:p>
            <a:r>
              <a:rPr lang="fr-FR" sz="1800" dirty="0" err="1">
                <a:latin typeface="Times New Roman" panose="02020603050405020304" pitchFamily="18" charset="0"/>
                <a:cs typeface="Times New Roman" panose="02020603050405020304" pitchFamily="18" charset="0"/>
              </a:rPr>
              <a:t>Viriot</a:t>
            </a:r>
            <a:r>
              <a:rPr lang="fr-FR" sz="1800" dirty="0">
                <a:latin typeface="Times New Roman" panose="02020603050405020304" pitchFamily="18" charset="0"/>
                <a:cs typeface="Times New Roman" panose="02020603050405020304" pitchFamily="18" charset="0"/>
              </a:rPr>
              <a:t> Durandal, JP., </a:t>
            </a:r>
            <a:r>
              <a:rPr lang="fr-FR" sz="1800" dirty="0" err="1">
                <a:latin typeface="Times New Roman" panose="02020603050405020304" pitchFamily="18" charset="0"/>
                <a:cs typeface="Times New Roman" panose="02020603050405020304" pitchFamily="18" charset="0"/>
              </a:rPr>
              <a:t>Moulaert</a:t>
            </a:r>
            <a:r>
              <a:rPr lang="fr-FR" sz="1800" dirty="0">
                <a:latin typeface="Times New Roman" panose="02020603050405020304" pitchFamily="18" charset="0"/>
                <a:cs typeface="Times New Roman" panose="02020603050405020304" pitchFamily="18" charset="0"/>
              </a:rPr>
              <a:t>, T., Scheider, M., Garon, S., Paris, M., (2018), Adaptation des territoires au vieillissement : politiques publiques et formes d’agencement démocratique – Les exemples de la France et du Québec, Retraite &amp; Société, n°79, pp. 17-41</a:t>
            </a:r>
            <a:endParaRPr lang="en-Z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84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B6A58F-1BFA-4A42-9C8F-609422CCA8FB}"/>
              </a:ext>
            </a:extLst>
          </p:cNvPr>
          <p:cNvSpPr>
            <a:spLocks noGrp="1"/>
          </p:cNvSpPr>
          <p:nvPr>
            <p:ph type="title"/>
          </p:nvPr>
        </p:nvSpPr>
        <p:spPr/>
        <p:txBody>
          <a:bodyPr/>
          <a:lstStyle/>
          <a:p>
            <a:r>
              <a:rPr lang="en-ZA" dirty="0">
                <a:latin typeface="Times New Roman" panose="02020603050405020304" pitchFamily="18" charset="0"/>
                <a:cs typeface="Times New Roman" panose="02020603050405020304" pitchFamily="18" charset="0"/>
              </a:rPr>
              <a:t>La RECHERCHE</a:t>
            </a:r>
          </a:p>
        </p:txBody>
      </p:sp>
      <p:sp>
        <p:nvSpPr>
          <p:cNvPr id="3" name="Espace réservé du contenu 2">
            <a:extLst>
              <a:ext uri="{FF2B5EF4-FFF2-40B4-BE49-F238E27FC236}">
                <a16:creationId xmlns:a16="http://schemas.microsoft.com/office/drawing/2014/main" id="{CDF28A60-42B8-4596-AEC7-C3B398C53F8D}"/>
              </a:ext>
            </a:extLst>
          </p:cNvPr>
          <p:cNvSpPr>
            <a:spLocks noGrp="1"/>
          </p:cNvSpPr>
          <p:nvPr>
            <p:ph idx="1"/>
          </p:nvPr>
        </p:nvSpPr>
        <p:spPr/>
        <p:txBody>
          <a:bodyPr>
            <a:normAutofit lnSpcReduction="10000"/>
          </a:bodyPr>
          <a:lstStyle/>
          <a:p>
            <a:pPr>
              <a:buClr>
                <a:schemeClr val="accent2">
                  <a:lumMod val="75000"/>
                </a:schemeClr>
              </a:buClr>
            </a:pPr>
            <a:r>
              <a:rPr lang="en-ZA" sz="2000" dirty="0">
                <a:latin typeface="Times New Roman" panose="02020603050405020304" pitchFamily="18" charset="0"/>
                <a:cs typeface="Times New Roman" panose="02020603050405020304" pitchFamily="18" charset="0"/>
              </a:rPr>
              <a:t>Une </a:t>
            </a:r>
            <a:r>
              <a:rPr lang="fr-FR" sz="2000" dirty="0">
                <a:latin typeface="Times New Roman" panose="02020603050405020304" pitchFamily="18" charset="0"/>
                <a:cs typeface="Times New Roman" panose="02020603050405020304" pitchFamily="18" charset="0"/>
              </a:rPr>
              <a:t>analyse des modalités de participation des représentants de personnes handicapées et des représentants de personnes âgées à la définition des politiques publiques, à travers les instances consultatives et des dispositifs territorialisés.</a:t>
            </a:r>
            <a:endParaRPr lang="en-ZA" sz="2000" dirty="0">
              <a:latin typeface="Times New Roman" panose="02020603050405020304" pitchFamily="18" charset="0"/>
              <a:cs typeface="Times New Roman" panose="02020603050405020304" pitchFamily="18" charset="0"/>
            </a:endParaRPr>
          </a:p>
          <a:p>
            <a:pPr marL="0" indent="0">
              <a:buNone/>
            </a:pPr>
            <a:endParaRPr lang="en-ZA" sz="2000" dirty="0">
              <a:highlight>
                <a:srgbClr val="FFFF00"/>
              </a:highlight>
              <a:latin typeface="Times New Roman" panose="02020603050405020304" pitchFamily="18" charset="0"/>
              <a:cs typeface="Times New Roman" panose="02020603050405020304" pitchFamily="18" charset="0"/>
            </a:endParaRPr>
          </a:p>
          <a:p>
            <a:pPr>
              <a:buClr>
                <a:schemeClr val="accent2">
                  <a:lumMod val="75000"/>
                </a:schemeClr>
              </a:buClr>
            </a:pPr>
            <a:r>
              <a:rPr lang="fr-FR" sz="2000" b="1" dirty="0">
                <a:latin typeface="Times New Roman" panose="02020603050405020304" pitchFamily="18" charset="0"/>
                <a:cs typeface="Times New Roman" panose="02020603050405020304" pitchFamily="18" charset="0"/>
              </a:rPr>
              <a:t>Objectif : </a:t>
            </a:r>
            <a:r>
              <a:rPr lang="fr-FR" sz="2000" dirty="0">
                <a:latin typeface="Times New Roman" panose="02020603050405020304" pitchFamily="18" charset="0"/>
                <a:cs typeface="Times New Roman" panose="02020603050405020304" pitchFamily="18" charset="0"/>
              </a:rPr>
              <a:t>Saisir comment les transformations des dispositifs participatifs influencent la capacité d’action des représentants de personnes handicapées et âgées dans la fabrique des politiques d’autonomie ?</a:t>
            </a:r>
          </a:p>
          <a:p>
            <a:pPr marL="0" indent="0">
              <a:buNone/>
            </a:pPr>
            <a:endParaRPr lang="fr-FR" sz="2000" dirty="0">
              <a:latin typeface="Times New Roman" panose="02020603050405020304" pitchFamily="18" charset="0"/>
              <a:cs typeface="Times New Roman" panose="02020603050405020304" pitchFamily="18" charset="0"/>
            </a:endParaRPr>
          </a:p>
          <a:p>
            <a:pPr>
              <a:buClr>
                <a:schemeClr val="accent2">
                  <a:lumMod val="75000"/>
                </a:schemeClr>
              </a:buClr>
            </a:pPr>
            <a:r>
              <a:rPr lang="fr-FR" sz="2000" b="1" dirty="0">
                <a:latin typeface="Times New Roman" panose="02020603050405020304" pitchFamily="18" charset="0"/>
                <a:cs typeface="Times New Roman" panose="02020603050405020304" pitchFamily="18" charset="0"/>
              </a:rPr>
              <a:t>Une étude ancrée dans des évolutions paradigmatiques : </a:t>
            </a:r>
          </a:p>
          <a:p>
            <a:pPr lvl="1">
              <a:buClr>
                <a:schemeClr val="accent2">
                  <a:lumMod val="75000"/>
                </a:schemeClr>
              </a:buCl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Du modèle médical (centré sur la déficience) ➝ au modèle social (centré sur la participation, les droits, les capacités)</a:t>
            </a:r>
          </a:p>
          <a:p>
            <a:pPr lvl="1">
              <a:buClr>
                <a:schemeClr val="accent2">
                  <a:lumMod val="75000"/>
                </a:schemeClr>
              </a:buCl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Notion d’autonomie comme pivot des politiques publiques depuis les années 2000, pour un dépassement des logiques segmentées entre handicap et vieillissement</a:t>
            </a:r>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endParaRPr lang="en-ZA" sz="2000" dirty="0">
              <a:highlight>
                <a:srgbClr val="FFFF00"/>
              </a:highlight>
              <a:latin typeface="Times New Roman" panose="02020603050405020304" pitchFamily="18" charset="0"/>
              <a:cs typeface="Times New Roman" panose="02020603050405020304" pitchFamily="18" charset="0"/>
            </a:endParaRPr>
          </a:p>
        </p:txBody>
      </p:sp>
      <p:sp>
        <p:nvSpPr>
          <p:cNvPr id="4" name="Ellipse 3">
            <a:extLst>
              <a:ext uri="{FF2B5EF4-FFF2-40B4-BE49-F238E27FC236}">
                <a16:creationId xmlns:a16="http://schemas.microsoft.com/office/drawing/2014/main" id="{91616A51-91EA-4A27-93DD-83FD89A897D4}"/>
              </a:ext>
            </a:extLst>
          </p:cNvPr>
          <p:cNvSpPr/>
          <p:nvPr/>
        </p:nvSpPr>
        <p:spPr>
          <a:xfrm>
            <a:off x="306936" y="245177"/>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1</a:t>
            </a:r>
          </a:p>
        </p:txBody>
      </p:sp>
      <p:pic>
        <p:nvPicPr>
          <p:cNvPr id="5" name="Image 4">
            <a:extLst>
              <a:ext uri="{FF2B5EF4-FFF2-40B4-BE49-F238E27FC236}">
                <a16:creationId xmlns:a16="http://schemas.microsoft.com/office/drawing/2014/main" id="{2BA8C8AD-6A55-404E-9545-D7BFE27024C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97157" y="5960992"/>
            <a:ext cx="1354240" cy="897008"/>
          </a:xfrm>
          <a:prstGeom prst="rect">
            <a:avLst/>
          </a:prstGeom>
        </p:spPr>
      </p:pic>
      <p:pic>
        <p:nvPicPr>
          <p:cNvPr id="6" name="Image 5" descr="Accueil">
            <a:extLst>
              <a:ext uri="{FF2B5EF4-FFF2-40B4-BE49-F238E27FC236}">
                <a16:creationId xmlns:a16="http://schemas.microsoft.com/office/drawing/2014/main" id="{FBE1AB3B-ED85-4DD7-994A-739CCF3EE3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80007" y="5960992"/>
            <a:ext cx="1814195" cy="727710"/>
          </a:xfrm>
          <a:prstGeom prst="rect">
            <a:avLst/>
          </a:prstGeom>
          <a:noFill/>
          <a:ln>
            <a:noFill/>
          </a:ln>
        </p:spPr>
      </p:pic>
    </p:spTree>
    <p:extLst>
      <p:ext uri="{BB962C8B-B14F-4D97-AF65-F5344CB8AC3E}">
        <p14:creationId xmlns:p14="http://schemas.microsoft.com/office/powerpoint/2010/main" val="389885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EAA0AF64-BE32-48C0-950D-677C50406ECE}"/>
              </a:ext>
            </a:extLst>
          </p:cNvPr>
          <p:cNvSpPr>
            <a:spLocks noGrp="1"/>
          </p:cNvSpPr>
          <p:nvPr>
            <p:ph idx="1"/>
          </p:nvPr>
        </p:nvSpPr>
        <p:spPr>
          <a:xfrm>
            <a:off x="685799" y="2057401"/>
            <a:ext cx="10515600" cy="4036226"/>
          </a:xfrm>
        </p:spPr>
        <p:txBody>
          <a:bodyPr>
            <a:normAutofit lnSpcReduction="10000"/>
          </a:bodyPr>
          <a:lstStyle/>
          <a:p>
            <a:pPr>
              <a:buClr>
                <a:schemeClr val="accent2">
                  <a:lumMod val="75000"/>
                </a:schemeClr>
              </a:buClr>
            </a:pPr>
            <a:r>
              <a:rPr lang="fr-FR" sz="2000" b="1" dirty="0">
                <a:latin typeface="Times New Roman" panose="02020603050405020304" pitchFamily="18" charset="0"/>
                <a:cs typeface="Times New Roman" panose="02020603050405020304" pitchFamily="18" charset="0"/>
              </a:rPr>
              <a:t>Handicap et vieillissement </a:t>
            </a:r>
            <a:r>
              <a:rPr lang="fr-FR" sz="2000" dirty="0">
                <a:latin typeface="Times New Roman" panose="02020603050405020304" pitchFamily="18" charset="0"/>
                <a:cs typeface="Times New Roman" panose="02020603050405020304" pitchFamily="18" charset="0"/>
              </a:rPr>
              <a:t>: Deux catégories d’action publique en transformation</a:t>
            </a:r>
          </a:p>
          <a:p>
            <a:pPr lvl="1">
              <a:buClr>
                <a:schemeClr val="accent2">
                  <a:lumMod val="75000"/>
                </a:schemeClr>
              </a:buCl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Vieillissement démographique massif (doublement des 65+ d’ici 2050)</a:t>
            </a:r>
          </a:p>
          <a:p>
            <a:pPr lvl="1">
              <a:buClr>
                <a:schemeClr val="accent2">
                  <a:lumMod val="75000"/>
                </a:schemeClr>
              </a:buCl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Allongement de l’espérance de vie des personnes handicapées</a:t>
            </a:r>
          </a:p>
          <a:p>
            <a:pPr lvl="1">
              <a:buClr>
                <a:schemeClr val="accent2">
                  <a:lumMod val="75000"/>
                </a:schemeClr>
              </a:buCl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Convergence des trajectoires et apparition de nouvelles catégories de publics (les PHV)</a:t>
            </a:r>
          </a:p>
          <a:p>
            <a:pPr marL="457200" lvl="1" indent="0">
              <a:buClr>
                <a:schemeClr val="accent2">
                  <a:lumMod val="75000"/>
                </a:schemeClr>
              </a:buClr>
              <a:buNone/>
            </a:pPr>
            <a:endParaRPr lang="fr-FR" sz="1800" dirty="0">
              <a:latin typeface="Times New Roman" panose="02020603050405020304" pitchFamily="18" charset="0"/>
              <a:cs typeface="Times New Roman" panose="02020603050405020304" pitchFamily="18" charset="0"/>
            </a:endParaRPr>
          </a:p>
          <a:p>
            <a:pPr>
              <a:buClr>
                <a:schemeClr val="accent2">
                  <a:lumMod val="75000"/>
                </a:schemeClr>
              </a:buClr>
            </a:pPr>
            <a:r>
              <a:rPr lang="fr-FR" sz="2000" dirty="0">
                <a:latin typeface="Times New Roman" panose="02020603050405020304" pitchFamily="18" charset="0"/>
                <a:cs typeface="Times New Roman" panose="02020603050405020304" pitchFamily="18" charset="0"/>
              </a:rPr>
              <a:t>Des publics destinataires de politiques sociales majeures</a:t>
            </a:r>
          </a:p>
          <a:p>
            <a:pPr marL="0" indent="0">
              <a:buClr>
                <a:schemeClr val="accent2">
                  <a:lumMod val="75000"/>
                </a:schemeClr>
              </a:buClr>
              <a:buNone/>
            </a:pPr>
            <a:endParaRPr lang="fr-FR" sz="2000" dirty="0">
              <a:latin typeface="Times New Roman" panose="02020603050405020304" pitchFamily="18" charset="0"/>
              <a:cs typeface="Times New Roman" panose="02020603050405020304" pitchFamily="18" charset="0"/>
            </a:endParaRPr>
          </a:p>
          <a:p>
            <a:pPr>
              <a:buClr>
                <a:schemeClr val="accent2">
                  <a:lumMod val="75000"/>
                </a:schemeClr>
              </a:buClr>
            </a:pPr>
            <a:r>
              <a:rPr lang="fr-FR" sz="2000" dirty="0">
                <a:latin typeface="Times New Roman" panose="02020603050405020304" pitchFamily="18" charset="0"/>
                <a:cs typeface="Times New Roman" panose="02020603050405020304" pitchFamily="18" charset="0"/>
              </a:rPr>
              <a:t>Une étude aux enjeux :</a:t>
            </a:r>
          </a:p>
          <a:p>
            <a:pPr lvl="1">
              <a:buClr>
                <a:schemeClr val="accent2">
                  <a:lumMod val="75000"/>
                </a:schemeClr>
              </a:buClr>
              <a:buFont typeface="Wingdings" panose="05000000000000000000" pitchFamily="2" charset="2"/>
              <a:buChar char="ü"/>
            </a:pPr>
            <a:r>
              <a:rPr lang="fr-FR" b="1" dirty="0">
                <a:latin typeface="Times New Roman" panose="02020603050405020304" pitchFamily="18" charset="0"/>
                <a:cs typeface="Times New Roman" panose="02020603050405020304" pitchFamily="18" charset="0"/>
              </a:rPr>
              <a:t> Sociologiques</a:t>
            </a:r>
            <a:r>
              <a:rPr lang="fr-FR" dirty="0">
                <a:latin typeface="Times New Roman" panose="02020603050405020304" pitchFamily="18" charset="0"/>
                <a:cs typeface="Times New Roman" panose="02020603050405020304" pitchFamily="18" charset="0"/>
              </a:rPr>
              <a:t> : portant une analyse sur les capacités à prendre en compte les populations concernées dans les processus décisionnels</a:t>
            </a:r>
          </a:p>
          <a:p>
            <a:pPr lvl="1">
              <a:buClr>
                <a:schemeClr val="accent2">
                  <a:lumMod val="75000"/>
                </a:schemeClr>
              </a:buClr>
              <a:buFont typeface="Wingdings" panose="05000000000000000000" pitchFamily="2" charset="2"/>
              <a:buChar char="ü"/>
            </a:pPr>
            <a:r>
              <a:rPr lang="fr-FR" b="1" dirty="0">
                <a:latin typeface="Times New Roman" panose="02020603050405020304" pitchFamily="18" charset="0"/>
                <a:cs typeface="Times New Roman" panose="02020603050405020304" pitchFamily="18" charset="0"/>
              </a:rPr>
              <a:t> Politiques</a:t>
            </a:r>
            <a:r>
              <a:rPr lang="fr-FR" dirty="0">
                <a:latin typeface="Times New Roman" panose="02020603050405020304" pitchFamily="18" charset="0"/>
                <a:cs typeface="Times New Roman" panose="02020603050405020304" pitchFamily="18" charset="0"/>
              </a:rPr>
              <a:t> : relative aux défis d’actualité autour de réformes centrales sur les politiques de retraite, la création de la branche autonomie et les politiques de santé</a:t>
            </a:r>
          </a:p>
        </p:txBody>
      </p:sp>
      <p:pic>
        <p:nvPicPr>
          <p:cNvPr id="8" name="Image 7">
            <a:extLst>
              <a:ext uri="{FF2B5EF4-FFF2-40B4-BE49-F238E27FC236}">
                <a16:creationId xmlns:a16="http://schemas.microsoft.com/office/drawing/2014/main" id="{8B369525-D76E-4777-B922-945F7CB9C1F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97157" y="5960992"/>
            <a:ext cx="1354240" cy="897008"/>
          </a:xfrm>
          <a:prstGeom prst="rect">
            <a:avLst/>
          </a:prstGeom>
        </p:spPr>
      </p:pic>
      <p:pic>
        <p:nvPicPr>
          <p:cNvPr id="9" name="Image 8" descr="Accueil">
            <a:extLst>
              <a:ext uri="{FF2B5EF4-FFF2-40B4-BE49-F238E27FC236}">
                <a16:creationId xmlns:a16="http://schemas.microsoft.com/office/drawing/2014/main" id="{C5958CA8-5D09-42DC-A681-A915CB15693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80007" y="5960992"/>
            <a:ext cx="1814195" cy="727710"/>
          </a:xfrm>
          <a:prstGeom prst="rect">
            <a:avLst/>
          </a:prstGeom>
          <a:noFill/>
          <a:ln>
            <a:noFill/>
          </a:ln>
        </p:spPr>
      </p:pic>
      <p:sp>
        <p:nvSpPr>
          <p:cNvPr id="10" name="Titre 1">
            <a:extLst>
              <a:ext uri="{FF2B5EF4-FFF2-40B4-BE49-F238E27FC236}">
                <a16:creationId xmlns:a16="http://schemas.microsoft.com/office/drawing/2014/main" id="{D65F6DAE-84E8-4DE4-8641-1D294E75D60E}"/>
              </a:ext>
            </a:extLst>
          </p:cNvPr>
          <p:cNvSpPr>
            <a:spLocks noGrp="1"/>
          </p:cNvSpPr>
          <p:nvPr>
            <p:ph type="title"/>
          </p:nvPr>
        </p:nvSpPr>
        <p:spPr>
          <a:xfrm>
            <a:off x="2895600" y="764373"/>
            <a:ext cx="8610600" cy="1293028"/>
          </a:xfrm>
        </p:spPr>
        <p:txBody>
          <a:bodyPr/>
          <a:lstStyle/>
          <a:p>
            <a:r>
              <a:rPr lang="en-ZA" dirty="0">
                <a:latin typeface="Times New Roman" panose="02020603050405020304" pitchFamily="18" charset="0"/>
                <a:cs typeface="Times New Roman" panose="02020603050405020304" pitchFamily="18" charset="0"/>
              </a:rPr>
              <a:t>ENJEUX DE LA RECHERCHE</a:t>
            </a:r>
          </a:p>
        </p:txBody>
      </p:sp>
      <p:sp>
        <p:nvSpPr>
          <p:cNvPr id="11" name="Ellipse 10">
            <a:extLst>
              <a:ext uri="{FF2B5EF4-FFF2-40B4-BE49-F238E27FC236}">
                <a16:creationId xmlns:a16="http://schemas.microsoft.com/office/drawing/2014/main" id="{7F13C01C-2911-4A71-8C2E-0D4E95FF3332}"/>
              </a:ext>
            </a:extLst>
          </p:cNvPr>
          <p:cNvSpPr/>
          <p:nvPr/>
        </p:nvSpPr>
        <p:spPr>
          <a:xfrm>
            <a:off x="306936" y="245177"/>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173919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3BE50-5253-489A-884E-361F9E774A0D}"/>
              </a:ext>
            </a:extLst>
          </p:cNvPr>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UNE ACTION PUBLIQUE EN TRANSFORMATION</a:t>
            </a:r>
          </a:p>
        </p:txBody>
      </p:sp>
      <p:sp>
        <p:nvSpPr>
          <p:cNvPr id="3" name="Espace réservé du contenu 2">
            <a:extLst>
              <a:ext uri="{FF2B5EF4-FFF2-40B4-BE49-F238E27FC236}">
                <a16:creationId xmlns:a16="http://schemas.microsoft.com/office/drawing/2014/main" id="{DCF215D9-BFA6-4895-89E7-D3C0BE3C96C1}"/>
              </a:ext>
            </a:extLst>
          </p:cNvPr>
          <p:cNvSpPr>
            <a:spLocks noGrp="1"/>
          </p:cNvSpPr>
          <p:nvPr>
            <p:ph idx="1"/>
          </p:nvPr>
        </p:nvSpPr>
        <p:spPr>
          <a:xfrm>
            <a:off x="747252" y="2398340"/>
            <a:ext cx="10758948" cy="3975820"/>
          </a:xfrm>
        </p:spPr>
        <p:txBody>
          <a:bodyPr>
            <a:normAutofit/>
          </a:bodyPr>
          <a:lstStyle/>
          <a:p>
            <a:pPr>
              <a:buClr>
                <a:schemeClr val="accent2">
                  <a:lumMod val="75000"/>
                </a:schemeClr>
              </a:buClr>
            </a:pPr>
            <a:r>
              <a:rPr lang="fr-FR" sz="2000" b="1" dirty="0">
                <a:latin typeface="Times New Roman" panose="02020603050405020304" pitchFamily="18" charset="0"/>
                <a:cs typeface="Times New Roman" panose="02020603050405020304" pitchFamily="18" charset="0"/>
              </a:rPr>
              <a:t>Années 2000 : </a:t>
            </a:r>
            <a:r>
              <a:rPr lang="fr-FR" sz="2000" dirty="0">
                <a:latin typeface="Times New Roman" panose="02020603050405020304" pitchFamily="18" charset="0"/>
                <a:cs typeface="Times New Roman" panose="02020603050405020304" pitchFamily="18" charset="0"/>
              </a:rPr>
              <a:t>Un tournant dans la définition des politiques et de l’action publiques à destination des personnes âgées et des personnes handicapées : une convergence des dispositifs autour de la notion d’autonomie</a:t>
            </a:r>
          </a:p>
        </p:txBody>
      </p:sp>
      <p:sp>
        <p:nvSpPr>
          <p:cNvPr id="5" name="Ellipse 4">
            <a:extLst>
              <a:ext uri="{FF2B5EF4-FFF2-40B4-BE49-F238E27FC236}">
                <a16:creationId xmlns:a16="http://schemas.microsoft.com/office/drawing/2014/main" id="{1BE942A4-C842-4887-B245-7FE1061B396B}"/>
              </a:ext>
            </a:extLst>
          </p:cNvPr>
          <p:cNvSpPr/>
          <p:nvPr/>
        </p:nvSpPr>
        <p:spPr>
          <a:xfrm>
            <a:off x="3130859" y="3613995"/>
            <a:ext cx="1651248" cy="11887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a:latin typeface="Times New Roman" panose="02020603050405020304" pitchFamily="18" charset="0"/>
                <a:cs typeface="Times New Roman" panose="02020603050405020304" pitchFamily="18" charset="0"/>
              </a:rPr>
              <a:t>Schémas dép. autonomie</a:t>
            </a:r>
          </a:p>
        </p:txBody>
      </p:sp>
      <p:sp>
        <p:nvSpPr>
          <p:cNvPr id="6" name="Ellipse 5">
            <a:extLst>
              <a:ext uri="{FF2B5EF4-FFF2-40B4-BE49-F238E27FC236}">
                <a16:creationId xmlns:a16="http://schemas.microsoft.com/office/drawing/2014/main" id="{A934E10E-65CE-438C-AAC4-7EF265CAB864}"/>
              </a:ext>
            </a:extLst>
          </p:cNvPr>
          <p:cNvSpPr/>
          <p:nvPr/>
        </p:nvSpPr>
        <p:spPr>
          <a:xfrm>
            <a:off x="994980" y="3613995"/>
            <a:ext cx="1651248" cy="11887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CNSA</a:t>
            </a:r>
          </a:p>
        </p:txBody>
      </p:sp>
      <p:sp>
        <p:nvSpPr>
          <p:cNvPr id="7" name="Ellipse 6">
            <a:extLst>
              <a:ext uri="{FF2B5EF4-FFF2-40B4-BE49-F238E27FC236}">
                <a16:creationId xmlns:a16="http://schemas.microsoft.com/office/drawing/2014/main" id="{673C9AE2-2EB8-4FEB-9557-536438E65C1F}"/>
              </a:ext>
            </a:extLst>
          </p:cNvPr>
          <p:cNvSpPr/>
          <p:nvPr/>
        </p:nvSpPr>
        <p:spPr>
          <a:xfrm>
            <a:off x="5205274" y="3613995"/>
            <a:ext cx="1651248" cy="11887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MDA</a:t>
            </a:r>
          </a:p>
        </p:txBody>
      </p:sp>
      <p:sp>
        <p:nvSpPr>
          <p:cNvPr id="8" name="Ellipse 7">
            <a:extLst>
              <a:ext uri="{FF2B5EF4-FFF2-40B4-BE49-F238E27FC236}">
                <a16:creationId xmlns:a16="http://schemas.microsoft.com/office/drawing/2014/main" id="{E0FD4C9B-EBE9-46DA-A019-738935391C35}"/>
              </a:ext>
            </a:extLst>
          </p:cNvPr>
          <p:cNvSpPr/>
          <p:nvPr/>
        </p:nvSpPr>
        <p:spPr>
          <a:xfrm>
            <a:off x="7341153" y="3613995"/>
            <a:ext cx="1651248" cy="11887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Branche </a:t>
            </a:r>
            <a:r>
              <a:rPr lang="fr-FR" sz="1600" dirty="0">
                <a:latin typeface="Times New Roman" panose="02020603050405020304" pitchFamily="18" charset="0"/>
                <a:cs typeface="Times New Roman" panose="02020603050405020304" pitchFamily="18" charset="0"/>
              </a:rPr>
              <a:t>Autonomie</a:t>
            </a:r>
            <a:endParaRPr lang="fr-FR" dirty="0">
              <a:latin typeface="Times New Roman" panose="02020603050405020304" pitchFamily="18" charset="0"/>
              <a:cs typeface="Times New Roman" panose="02020603050405020304" pitchFamily="18" charset="0"/>
            </a:endParaRPr>
          </a:p>
        </p:txBody>
      </p:sp>
      <p:sp>
        <p:nvSpPr>
          <p:cNvPr id="9" name="Ellipse 8">
            <a:extLst>
              <a:ext uri="{FF2B5EF4-FFF2-40B4-BE49-F238E27FC236}">
                <a16:creationId xmlns:a16="http://schemas.microsoft.com/office/drawing/2014/main" id="{C375B13A-015D-4513-93E5-20C984BDF2E9}"/>
              </a:ext>
            </a:extLst>
          </p:cNvPr>
          <p:cNvSpPr/>
          <p:nvPr/>
        </p:nvSpPr>
        <p:spPr>
          <a:xfrm>
            <a:off x="9376416" y="3613995"/>
            <a:ext cx="1651248" cy="11887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SPDA</a:t>
            </a:r>
          </a:p>
        </p:txBody>
      </p:sp>
      <p:sp>
        <p:nvSpPr>
          <p:cNvPr id="10" name="Ellipse 9">
            <a:extLst>
              <a:ext uri="{FF2B5EF4-FFF2-40B4-BE49-F238E27FC236}">
                <a16:creationId xmlns:a16="http://schemas.microsoft.com/office/drawing/2014/main" id="{BA8E8C93-8D86-481A-BB1C-5D4C0FEDB402}"/>
              </a:ext>
            </a:extLst>
          </p:cNvPr>
          <p:cNvSpPr/>
          <p:nvPr/>
        </p:nvSpPr>
        <p:spPr>
          <a:xfrm>
            <a:off x="6489663" y="5327680"/>
            <a:ext cx="1651248" cy="1188720"/>
          </a:xfrm>
          <a:prstGeom prst="ellipse">
            <a:avLst/>
          </a:prstGeom>
          <a:solidFill>
            <a:srgbClr val="7030A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CDCA</a:t>
            </a:r>
          </a:p>
        </p:txBody>
      </p:sp>
      <p:sp>
        <p:nvSpPr>
          <p:cNvPr id="11" name="Ellipse 10">
            <a:extLst>
              <a:ext uri="{FF2B5EF4-FFF2-40B4-BE49-F238E27FC236}">
                <a16:creationId xmlns:a16="http://schemas.microsoft.com/office/drawing/2014/main" id="{56943D48-E74D-4950-9C44-1A71E11D9184}"/>
              </a:ext>
            </a:extLst>
          </p:cNvPr>
          <p:cNvSpPr/>
          <p:nvPr/>
        </p:nvSpPr>
        <p:spPr>
          <a:xfrm>
            <a:off x="4051091" y="5327680"/>
            <a:ext cx="1651248" cy="1188720"/>
          </a:xfrm>
          <a:prstGeom prst="ellipse">
            <a:avLst/>
          </a:prstGeom>
          <a:solidFill>
            <a:srgbClr val="7030A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CRSA</a:t>
            </a:r>
          </a:p>
        </p:txBody>
      </p:sp>
      <p:pic>
        <p:nvPicPr>
          <p:cNvPr id="12" name="Image 11">
            <a:extLst>
              <a:ext uri="{FF2B5EF4-FFF2-40B4-BE49-F238E27FC236}">
                <a16:creationId xmlns:a16="http://schemas.microsoft.com/office/drawing/2014/main" id="{CEBC3C42-EC1B-47CA-9DF1-0862588BFC7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97157" y="5960992"/>
            <a:ext cx="1354240" cy="897008"/>
          </a:xfrm>
          <a:prstGeom prst="rect">
            <a:avLst/>
          </a:prstGeom>
        </p:spPr>
      </p:pic>
      <p:pic>
        <p:nvPicPr>
          <p:cNvPr id="13" name="Image 12" descr="Accueil">
            <a:extLst>
              <a:ext uri="{FF2B5EF4-FFF2-40B4-BE49-F238E27FC236}">
                <a16:creationId xmlns:a16="http://schemas.microsoft.com/office/drawing/2014/main" id="{1DC72655-F315-4847-B9B2-1AF06AA0E9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80007" y="5960992"/>
            <a:ext cx="1814195" cy="727710"/>
          </a:xfrm>
          <a:prstGeom prst="rect">
            <a:avLst/>
          </a:prstGeom>
          <a:noFill/>
          <a:ln>
            <a:noFill/>
          </a:ln>
        </p:spPr>
      </p:pic>
      <p:sp>
        <p:nvSpPr>
          <p:cNvPr id="14" name="Ellipse 13">
            <a:extLst>
              <a:ext uri="{FF2B5EF4-FFF2-40B4-BE49-F238E27FC236}">
                <a16:creationId xmlns:a16="http://schemas.microsoft.com/office/drawing/2014/main" id="{C9A840AE-90E8-4EA2-91C6-177244379B0E}"/>
              </a:ext>
            </a:extLst>
          </p:cNvPr>
          <p:cNvSpPr/>
          <p:nvPr/>
        </p:nvSpPr>
        <p:spPr>
          <a:xfrm>
            <a:off x="306936" y="245177"/>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62912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a:extLst>
              <a:ext uri="{FF2B5EF4-FFF2-40B4-BE49-F238E27FC236}">
                <a16:creationId xmlns:a16="http://schemas.microsoft.com/office/drawing/2014/main" id="{B7C0C8A3-E789-2841-1DF4-F4CA10447138}"/>
              </a:ext>
            </a:extLst>
          </p:cNvPr>
          <p:cNvCxnSpPr>
            <a:cxnSpLocks/>
          </p:cNvCxnSpPr>
          <p:nvPr/>
        </p:nvCxnSpPr>
        <p:spPr>
          <a:xfrm>
            <a:off x="1386348" y="5083934"/>
            <a:ext cx="4012503"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B027D6D0-6764-6CA1-47E3-5A86312B7E30}"/>
              </a:ext>
            </a:extLst>
          </p:cNvPr>
          <p:cNvCxnSpPr/>
          <p:nvPr/>
        </p:nvCxnSpPr>
        <p:spPr>
          <a:xfrm>
            <a:off x="6096000" y="5083934"/>
            <a:ext cx="4247536"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2FEC1F39-64A9-FBA3-C0C7-F27515EBE8D8}"/>
              </a:ext>
            </a:extLst>
          </p:cNvPr>
          <p:cNvSpPr txBox="1"/>
          <p:nvPr/>
        </p:nvSpPr>
        <p:spPr>
          <a:xfrm>
            <a:off x="1339371" y="5148155"/>
            <a:ext cx="3724359" cy="400110"/>
          </a:xfrm>
          <a:prstGeom prst="rect">
            <a:avLst/>
          </a:prstGeom>
          <a:noFill/>
        </p:spPr>
        <p:txBody>
          <a:bodyPr wrap="square" rtlCol="0">
            <a:spAutoFit/>
          </a:bodyPr>
          <a:lstStyle/>
          <a:p>
            <a:pPr algn="ctr"/>
            <a:r>
              <a:rPr lang="fr-FR" sz="2000" dirty="0">
                <a:latin typeface="Times New Roman" panose="02020603050405020304" pitchFamily="18" charset="0"/>
                <a:cs typeface="Times New Roman" panose="02020603050405020304" pitchFamily="18" charset="0"/>
              </a:rPr>
              <a:t>Chargée de recherche REIACTIS</a:t>
            </a:r>
          </a:p>
        </p:txBody>
      </p:sp>
      <p:sp>
        <p:nvSpPr>
          <p:cNvPr id="8" name="ZoneTexte 7">
            <a:extLst>
              <a:ext uri="{FF2B5EF4-FFF2-40B4-BE49-F238E27FC236}">
                <a16:creationId xmlns:a16="http://schemas.microsoft.com/office/drawing/2014/main" id="{AAFE4701-1D56-3114-F22A-B20CF5235CE0}"/>
              </a:ext>
            </a:extLst>
          </p:cNvPr>
          <p:cNvSpPr txBox="1"/>
          <p:nvPr/>
        </p:nvSpPr>
        <p:spPr>
          <a:xfrm>
            <a:off x="6544885" y="5135869"/>
            <a:ext cx="3349763" cy="707886"/>
          </a:xfrm>
          <a:prstGeom prst="rect">
            <a:avLst/>
          </a:prstGeom>
          <a:noFill/>
        </p:spPr>
        <p:txBody>
          <a:bodyPr wrap="square" rtlCol="0">
            <a:spAutoFit/>
          </a:bodyPr>
          <a:lstStyle/>
          <a:p>
            <a:pPr algn="ctr"/>
            <a:r>
              <a:rPr lang="fr-FR" sz="2000" dirty="0">
                <a:latin typeface="Times New Roman" panose="02020603050405020304" pitchFamily="18" charset="0"/>
                <a:cs typeface="Times New Roman" panose="02020603050405020304" pitchFamily="18" charset="0"/>
              </a:rPr>
              <a:t>Chercheure CIFRE APF France handicap</a:t>
            </a:r>
          </a:p>
        </p:txBody>
      </p:sp>
      <p:sp>
        <p:nvSpPr>
          <p:cNvPr id="10" name="Ellipse 9">
            <a:extLst>
              <a:ext uri="{FF2B5EF4-FFF2-40B4-BE49-F238E27FC236}">
                <a16:creationId xmlns:a16="http://schemas.microsoft.com/office/drawing/2014/main" id="{F0C003C6-6F2F-CC02-354D-8A3D169D36F3}"/>
              </a:ext>
            </a:extLst>
          </p:cNvPr>
          <p:cNvSpPr/>
          <p:nvPr/>
        </p:nvSpPr>
        <p:spPr>
          <a:xfrm>
            <a:off x="2443316" y="2407920"/>
            <a:ext cx="2133600" cy="2133600"/>
          </a:xfrm>
          <a:prstGeom prst="ellipse">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imes New Roman" panose="02020603050405020304" pitchFamily="18" charset="0"/>
                <a:cs typeface="Times New Roman" panose="02020603050405020304" pitchFamily="18" charset="0"/>
              </a:rPr>
              <a:t>CODERPA</a:t>
            </a:r>
          </a:p>
        </p:txBody>
      </p:sp>
      <p:sp>
        <p:nvSpPr>
          <p:cNvPr id="11" name="Ellipse 10">
            <a:extLst>
              <a:ext uri="{FF2B5EF4-FFF2-40B4-BE49-F238E27FC236}">
                <a16:creationId xmlns:a16="http://schemas.microsoft.com/office/drawing/2014/main" id="{DB74F1F4-8E65-DF3A-276A-7912EAAE5BF7}"/>
              </a:ext>
            </a:extLst>
          </p:cNvPr>
          <p:cNvSpPr/>
          <p:nvPr/>
        </p:nvSpPr>
        <p:spPr>
          <a:xfrm>
            <a:off x="7152967" y="2407920"/>
            <a:ext cx="2133600" cy="2133600"/>
          </a:xfrm>
          <a:prstGeom prst="ellipse">
            <a:avLst/>
          </a:prstGeom>
          <a:solidFill>
            <a:schemeClr val="accent2">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Times New Roman" panose="02020603050405020304" pitchFamily="18" charset="0"/>
                <a:cs typeface="Times New Roman" panose="02020603050405020304" pitchFamily="18" charset="0"/>
              </a:rPr>
              <a:t>CDCA</a:t>
            </a:r>
          </a:p>
        </p:txBody>
      </p:sp>
      <p:sp>
        <p:nvSpPr>
          <p:cNvPr id="12" name="ZoneTexte 11">
            <a:extLst>
              <a:ext uri="{FF2B5EF4-FFF2-40B4-BE49-F238E27FC236}">
                <a16:creationId xmlns:a16="http://schemas.microsoft.com/office/drawing/2014/main" id="{902C0310-D3A2-5DD4-136F-5EAAD39EF339}"/>
              </a:ext>
            </a:extLst>
          </p:cNvPr>
          <p:cNvSpPr txBox="1"/>
          <p:nvPr/>
        </p:nvSpPr>
        <p:spPr>
          <a:xfrm>
            <a:off x="651753" y="4849111"/>
            <a:ext cx="754255" cy="400110"/>
          </a:xfrm>
          <a:prstGeom prst="rect">
            <a:avLst/>
          </a:prstGeom>
          <a:noFill/>
        </p:spPr>
        <p:txBody>
          <a:bodyPr wrap="square" rtlCol="0">
            <a:spAutoFit/>
          </a:bodyPr>
          <a:lstStyle/>
          <a:p>
            <a:r>
              <a:rPr lang="fr-FR" sz="2000" b="1" dirty="0">
                <a:solidFill>
                  <a:schemeClr val="accent2">
                    <a:lumMod val="75000"/>
                  </a:schemeClr>
                </a:solidFill>
                <a:latin typeface="Times New Roman" panose="02020603050405020304" pitchFamily="18" charset="0"/>
                <a:cs typeface="Times New Roman" panose="02020603050405020304" pitchFamily="18" charset="0"/>
              </a:rPr>
              <a:t>2014</a:t>
            </a:r>
          </a:p>
        </p:txBody>
      </p:sp>
      <p:sp>
        <p:nvSpPr>
          <p:cNvPr id="13" name="ZoneTexte 12">
            <a:extLst>
              <a:ext uri="{FF2B5EF4-FFF2-40B4-BE49-F238E27FC236}">
                <a16:creationId xmlns:a16="http://schemas.microsoft.com/office/drawing/2014/main" id="{5092FFF6-4A8E-95D4-CF66-761F854989DE}"/>
              </a:ext>
            </a:extLst>
          </p:cNvPr>
          <p:cNvSpPr txBox="1"/>
          <p:nvPr/>
        </p:nvSpPr>
        <p:spPr>
          <a:xfrm>
            <a:off x="5398851" y="4849112"/>
            <a:ext cx="818415" cy="400110"/>
          </a:xfrm>
          <a:prstGeom prst="rect">
            <a:avLst/>
          </a:prstGeom>
          <a:noFill/>
        </p:spPr>
        <p:txBody>
          <a:bodyPr wrap="square" rtlCol="0">
            <a:spAutoFit/>
          </a:bodyPr>
          <a:lstStyle/>
          <a:p>
            <a:r>
              <a:rPr lang="fr-FR" sz="2000" b="1" dirty="0">
                <a:solidFill>
                  <a:schemeClr val="accent2">
                    <a:lumMod val="75000"/>
                  </a:schemeClr>
                </a:solidFill>
                <a:latin typeface="Times New Roman" panose="02020603050405020304" pitchFamily="18" charset="0"/>
                <a:cs typeface="Times New Roman" panose="02020603050405020304" pitchFamily="18" charset="0"/>
              </a:rPr>
              <a:t>2016</a:t>
            </a:r>
          </a:p>
        </p:txBody>
      </p:sp>
      <p:sp>
        <p:nvSpPr>
          <p:cNvPr id="14" name="ZoneTexte 13">
            <a:extLst>
              <a:ext uri="{FF2B5EF4-FFF2-40B4-BE49-F238E27FC236}">
                <a16:creationId xmlns:a16="http://schemas.microsoft.com/office/drawing/2014/main" id="{7FC90194-451F-2D71-EB72-AFC25138F0BD}"/>
              </a:ext>
            </a:extLst>
          </p:cNvPr>
          <p:cNvSpPr txBox="1"/>
          <p:nvPr/>
        </p:nvSpPr>
        <p:spPr>
          <a:xfrm>
            <a:off x="10417825" y="4849112"/>
            <a:ext cx="700890" cy="400110"/>
          </a:xfrm>
          <a:prstGeom prst="rect">
            <a:avLst/>
          </a:prstGeom>
          <a:noFill/>
        </p:spPr>
        <p:txBody>
          <a:bodyPr wrap="square" rtlCol="0">
            <a:spAutoFit/>
          </a:bodyPr>
          <a:lstStyle/>
          <a:p>
            <a:r>
              <a:rPr lang="fr-FR" sz="2000" b="1" dirty="0">
                <a:solidFill>
                  <a:schemeClr val="accent2">
                    <a:lumMod val="75000"/>
                  </a:schemeClr>
                </a:solidFill>
                <a:latin typeface="Times New Roman" panose="02020603050405020304" pitchFamily="18" charset="0"/>
                <a:cs typeface="Times New Roman" panose="02020603050405020304" pitchFamily="18" charset="0"/>
              </a:rPr>
              <a:t>2022</a:t>
            </a:r>
          </a:p>
        </p:txBody>
      </p:sp>
      <p:pic>
        <p:nvPicPr>
          <p:cNvPr id="16" name="Image 15">
            <a:extLst>
              <a:ext uri="{FF2B5EF4-FFF2-40B4-BE49-F238E27FC236}">
                <a16:creationId xmlns:a16="http://schemas.microsoft.com/office/drawing/2014/main" id="{0272B4B7-E647-4567-8EC1-CB06CE229DD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97157" y="5960992"/>
            <a:ext cx="1354240" cy="897008"/>
          </a:xfrm>
          <a:prstGeom prst="rect">
            <a:avLst/>
          </a:prstGeom>
        </p:spPr>
      </p:pic>
      <p:pic>
        <p:nvPicPr>
          <p:cNvPr id="17" name="Image 16" descr="Accueil">
            <a:extLst>
              <a:ext uri="{FF2B5EF4-FFF2-40B4-BE49-F238E27FC236}">
                <a16:creationId xmlns:a16="http://schemas.microsoft.com/office/drawing/2014/main" id="{397CA5E5-6721-4F9C-AB2D-553CCD09489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80007" y="5960992"/>
            <a:ext cx="1814195" cy="727710"/>
          </a:xfrm>
          <a:prstGeom prst="rect">
            <a:avLst/>
          </a:prstGeom>
          <a:noFill/>
          <a:ln>
            <a:noFill/>
          </a:ln>
        </p:spPr>
      </p:pic>
      <p:sp>
        <p:nvSpPr>
          <p:cNvPr id="18" name="Titre 1">
            <a:extLst>
              <a:ext uri="{FF2B5EF4-FFF2-40B4-BE49-F238E27FC236}">
                <a16:creationId xmlns:a16="http://schemas.microsoft.com/office/drawing/2014/main" id="{43792047-8C25-4D2B-B0FC-9C7269A37F91}"/>
              </a:ext>
            </a:extLst>
          </p:cNvPr>
          <p:cNvSpPr>
            <a:spLocks noGrp="1"/>
          </p:cNvSpPr>
          <p:nvPr>
            <p:ph type="title"/>
          </p:nvPr>
        </p:nvSpPr>
        <p:spPr>
          <a:xfrm>
            <a:off x="2895600" y="764373"/>
            <a:ext cx="8610600" cy="1293028"/>
          </a:xfrm>
        </p:spPr>
        <p:txBody>
          <a:bodyPr/>
          <a:lstStyle/>
          <a:p>
            <a:r>
              <a:rPr lang="en-ZA" dirty="0">
                <a:latin typeface="Times New Roman" panose="02020603050405020304" pitchFamily="18" charset="0"/>
                <a:cs typeface="Times New Roman" panose="02020603050405020304" pitchFamily="18" charset="0"/>
              </a:rPr>
              <a:t>POSITION DU CHERCHEUR</a:t>
            </a:r>
          </a:p>
        </p:txBody>
      </p:sp>
      <p:sp>
        <p:nvSpPr>
          <p:cNvPr id="19" name="Ellipse 18">
            <a:extLst>
              <a:ext uri="{FF2B5EF4-FFF2-40B4-BE49-F238E27FC236}">
                <a16:creationId xmlns:a16="http://schemas.microsoft.com/office/drawing/2014/main" id="{684E4806-3447-40B9-8F20-F88C4674BB34}"/>
              </a:ext>
            </a:extLst>
          </p:cNvPr>
          <p:cNvSpPr/>
          <p:nvPr/>
        </p:nvSpPr>
        <p:spPr>
          <a:xfrm>
            <a:off x="306936" y="245177"/>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023825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86CFAB9-EF39-47BF-8C7D-53444E03072B}"/>
              </a:ext>
            </a:extLst>
          </p:cNvPr>
          <p:cNvSpPr>
            <a:spLocks noGrp="1"/>
          </p:cNvSpPr>
          <p:nvPr>
            <p:ph idx="1"/>
          </p:nvPr>
        </p:nvSpPr>
        <p:spPr>
          <a:xfrm>
            <a:off x="656617" y="2102848"/>
            <a:ext cx="4613473" cy="4377447"/>
          </a:xfrm>
        </p:spPr>
        <p:txBody>
          <a:bodyPr>
            <a:noAutofit/>
          </a:bodyPr>
          <a:lstStyle/>
          <a:p>
            <a:pPr>
              <a:spcBef>
                <a:spcPts val="0"/>
              </a:spcBef>
            </a:pPr>
            <a:r>
              <a:rPr lang="fr-FR" sz="2000" dirty="0">
                <a:latin typeface="Times New Roman" panose="02020603050405020304" pitchFamily="18" charset="0"/>
                <a:cs typeface="Times New Roman" panose="02020603050405020304" pitchFamily="18" charset="0"/>
              </a:rPr>
              <a:t>Un montage à cheval entre science et société</a:t>
            </a:r>
          </a:p>
          <a:p>
            <a:pPr marL="0" indent="0">
              <a:spcBef>
                <a:spcPts val="0"/>
              </a:spcBef>
              <a:buNone/>
            </a:pPr>
            <a:endParaRPr lang="fr-FR" sz="2000" dirty="0">
              <a:latin typeface="Times New Roman" panose="02020603050405020304" pitchFamily="18" charset="0"/>
              <a:cs typeface="Times New Roman" panose="02020603050405020304" pitchFamily="18" charset="0"/>
            </a:endParaRPr>
          </a:p>
          <a:p>
            <a:pPr>
              <a:spcBef>
                <a:spcPts val="0"/>
              </a:spcBef>
            </a:pPr>
            <a:r>
              <a:rPr lang="fr-FR" sz="2000" dirty="0">
                <a:latin typeface="Times New Roman" panose="02020603050405020304" pitchFamily="18" charset="0"/>
                <a:cs typeface="Times New Roman" panose="02020603050405020304" pitchFamily="18" charset="0"/>
              </a:rPr>
              <a:t>Un double-pied dans le champ du handicap et du vieillissement</a:t>
            </a:r>
          </a:p>
          <a:p>
            <a:pPr>
              <a:spcBef>
                <a:spcPts val="0"/>
              </a:spcBef>
            </a:pPr>
            <a:endParaRPr lang="fr-FR" sz="2000" dirty="0">
              <a:latin typeface="Times New Roman" panose="02020603050405020304" pitchFamily="18" charset="0"/>
              <a:cs typeface="Times New Roman" panose="02020603050405020304" pitchFamily="18" charset="0"/>
            </a:endParaRPr>
          </a:p>
          <a:p>
            <a:pPr>
              <a:spcBef>
                <a:spcPts val="0"/>
              </a:spcBef>
            </a:pPr>
            <a:r>
              <a:rPr lang="fr-FR" sz="2000" dirty="0">
                <a:latin typeface="Times New Roman" panose="02020603050405020304" pitchFamily="18" charset="0"/>
                <a:cs typeface="Times New Roman" panose="02020603050405020304" pitchFamily="18" charset="0"/>
              </a:rPr>
              <a:t>Des frontières en mouvance et l’émergence de nouvelles zones d’incertitude (Crozier et Friedberg, 1977)</a:t>
            </a:r>
          </a:p>
          <a:p>
            <a:pPr>
              <a:spcBef>
                <a:spcPts val="0"/>
              </a:spcBef>
            </a:pPr>
            <a:endParaRPr lang="fr-FR" sz="2000" dirty="0">
              <a:latin typeface="Times New Roman" panose="02020603050405020304" pitchFamily="18" charset="0"/>
              <a:cs typeface="Times New Roman" panose="02020603050405020304" pitchFamily="18" charset="0"/>
            </a:endParaRPr>
          </a:p>
          <a:p>
            <a:pPr>
              <a:spcBef>
                <a:spcPts val="0"/>
              </a:spcBef>
            </a:pPr>
            <a:r>
              <a:rPr lang="fr-FR" sz="2000" dirty="0">
                <a:latin typeface="Times New Roman" panose="02020603050405020304" pitchFamily="18" charset="0"/>
                <a:cs typeface="Times New Roman" panose="02020603050405020304" pitchFamily="18" charset="0"/>
              </a:rPr>
              <a:t>La figure du chercheur CIFRE comme navigateur entre plusieurs mondes sociaux </a:t>
            </a:r>
          </a:p>
        </p:txBody>
      </p:sp>
      <p:graphicFrame>
        <p:nvGraphicFramePr>
          <p:cNvPr id="6" name="Diagramme 5">
            <a:extLst>
              <a:ext uri="{FF2B5EF4-FFF2-40B4-BE49-F238E27FC236}">
                <a16:creationId xmlns:a16="http://schemas.microsoft.com/office/drawing/2014/main" id="{30B48D29-20A2-4234-BE66-B7183B59E946}"/>
              </a:ext>
            </a:extLst>
          </p:cNvPr>
          <p:cNvGraphicFramePr/>
          <p:nvPr>
            <p:extLst>
              <p:ext uri="{D42A27DB-BD31-4B8C-83A1-F6EECF244321}">
                <p14:modId xmlns:p14="http://schemas.microsoft.com/office/powerpoint/2010/main" val="2660840802"/>
              </p:ext>
            </p:extLst>
          </p:nvPr>
        </p:nvGraphicFramePr>
        <p:xfrm>
          <a:off x="3446208" y="1553499"/>
          <a:ext cx="8922774" cy="4942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a:extLst>
              <a:ext uri="{FF2B5EF4-FFF2-40B4-BE49-F238E27FC236}">
                <a16:creationId xmlns:a16="http://schemas.microsoft.com/office/drawing/2014/main" id="{465F97C0-B1EA-47FB-A027-4847CA6099C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597157" y="5960992"/>
            <a:ext cx="1354240" cy="897008"/>
          </a:xfrm>
          <a:prstGeom prst="rect">
            <a:avLst/>
          </a:prstGeom>
        </p:spPr>
      </p:pic>
      <p:pic>
        <p:nvPicPr>
          <p:cNvPr id="8" name="Image 7" descr="Accueil">
            <a:extLst>
              <a:ext uri="{FF2B5EF4-FFF2-40B4-BE49-F238E27FC236}">
                <a16:creationId xmlns:a16="http://schemas.microsoft.com/office/drawing/2014/main" id="{F1045802-00F1-4D09-B140-5ACC08681454}"/>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180007" y="5960992"/>
            <a:ext cx="1814195" cy="727710"/>
          </a:xfrm>
          <a:prstGeom prst="rect">
            <a:avLst/>
          </a:prstGeom>
          <a:noFill/>
          <a:ln>
            <a:noFill/>
          </a:ln>
        </p:spPr>
      </p:pic>
      <p:sp>
        <p:nvSpPr>
          <p:cNvPr id="10" name="Ellipse 9">
            <a:extLst>
              <a:ext uri="{FF2B5EF4-FFF2-40B4-BE49-F238E27FC236}">
                <a16:creationId xmlns:a16="http://schemas.microsoft.com/office/drawing/2014/main" id="{A077722E-BBB2-489C-B049-EEDC4E067D54}"/>
              </a:ext>
            </a:extLst>
          </p:cNvPr>
          <p:cNvSpPr/>
          <p:nvPr/>
        </p:nvSpPr>
        <p:spPr>
          <a:xfrm>
            <a:off x="306936" y="245177"/>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1</a:t>
            </a:r>
          </a:p>
        </p:txBody>
      </p:sp>
      <p:sp>
        <p:nvSpPr>
          <p:cNvPr id="13" name="Titre 1">
            <a:extLst>
              <a:ext uri="{FF2B5EF4-FFF2-40B4-BE49-F238E27FC236}">
                <a16:creationId xmlns:a16="http://schemas.microsoft.com/office/drawing/2014/main" id="{675E0BA9-37D3-4DBA-A4B1-91E4F0C5D011}"/>
              </a:ext>
            </a:extLst>
          </p:cNvPr>
          <p:cNvSpPr>
            <a:spLocks noGrp="1"/>
          </p:cNvSpPr>
          <p:nvPr>
            <p:ph type="title"/>
          </p:nvPr>
        </p:nvSpPr>
        <p:spPr>
          <a:xfrm>
            <a:off x="2895600" y="354467"/>
            <a:ext cx="8610600" cy="1293028"/>
          </a:xfrm>
        </p:spPr>
        <p:txBody>
          <a:bodyPr/>
          <a:lstStyle/>
          <a:p>
            <a:r>
              <a:rPr lang="en-ZA" dirty="0">
                <a:latin typeface="Times New Roman" panose="02020603050405020304" pitchFamily="18" charset="0"/>
                <a:cs typeface="Times New Roman" panose="02020603050405020304" pitchFamily="18" charset="0"/>
              </a:rPr>
              <a:t>POSITION DU CHERCHEUR</a:t>
            </a:r>
          </a:p>
        </p:txBody>
      </p:sp>
    </p:spTree>
    <p:extLst>
      <p:ext uri="{BB962C8B-B14F-4D97-AF65-F5344CB8AC3E}">
        <p14:creationId xmlns:p14="http://schemas.microsoft.com/office/powerpoint/2010/main" val="126638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994409C-2E3D-4D40-A7CA-2F165878AA91}"/>
              </a:ext>
            </a:extLst>
          </p:cNvPr>
          <p:cNvSpPr>
            <a:spLocks noGrp="1"/>
          </p:cNvSpPr>
          <p:nvPr>
            <p:ph type="title"/>
          </p:nvPr>
        </p:nvSpPr>
        <p:spPr>
          <a:xfrm>
            <a:off x="2895600" y="667746"/>
            <a:ext cx="8610600" cy="1293028"/>
          </a:xfrm>
        </p:spPr>
        <p:txBody>
          <a:bodyPr>
            <a:normAutofit/>
          </a:bodyPr>
          <a:lstStyle/>
          <a:p>
            <a:r>
              <a:rPr lang="fr-FR" dirty="0">
                <a:latin typeface="Times New Roman" panose="02020603050405020304" pitchFamily="18" charset="0"/>
                <a:cs typeface="Times New Roman" panose="02020603050405020304" pitchFamily="18" charset="0"/>
              </a:rPr>
              <a:t>Focus sur le </a:t>
            </a:r>
            <a:r>
              <a:rPr lang="fr-FR" dirty="0" err="1">
                <a:latin typeface="Times New Roman" panose="02020603050405020304" pitchFamily="18" charset="0"/>
                <a:cs typeface="Times New Roman" panose="02020603050405020304" pitchFamily="18" charset="0"/>
              </a:rPr>
              <a:t>Cdca</a:t>
            </a:r>
            <a:endParaRPr lang="fr-FR" dirty="0">
              <a:latin typeface="Times New Roman" panose="02020603050405020304" pitchFamily="18" charset="0"/>
              <a:cs typeface="Times New Roman" panose="02020603050405020304" pitchFamily="18" charset="0"/>
            </a:endParaRPr>
          </a:p>
        </p:txBody>
      </p:sp>
      <p:sp>
        <p:nvSpPr>
          <p:cNvPr id="7" name="Ellipse 6">
            <a:extLst>
              <a:ext uri="{FF2B5EF4-FFF2-40B4-BE49-F238E27FC236}">
                <a16:creationId xmlns:a16="http://schemas.microsoft.com/office/drawing/2014/main" id="{2A6E75A4-5BDD-4AF5-A73F-F0CEE6C7C83E}"/>
              </a:ext>
            </a:extLst>
          </p:cNvPr>
          <p:cNvSpPr/>
          <p:nvPr/>
        </p:nvSpPr>
        <p:spPr>
          <a:xfrm>
            <a:off x="306936" y="245177"/>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1</a:t>
            </a:r>
          </a:p>
        </p:txBody>
      </p:sp>
      <p:grpSp>
        <p:nvGrpSpPr>
          <p:cNvPr id="3" name="Groupe 2">
            <a:extLst>
              <a:ext uri="{FF2B5EF4-FFF2-40B4-BE49-F238E27FC236}">
                <a16:creationId xmlns:a16="http://schemas.microsoft.com/office/drawing/2014/main" id="{E337365B-4578-4361-A629-AD6F5EAAC001}"/>
              </a:ext>
            </a:extLst>
          </p:cNvPr>
          <p:cNvGrpSpPr/>
          <p:nvPr/>
        </p:nvGrpSpPr>
        <p:grpSpPr>
          <a:xfrm>
            <a:off x="2031912" y="2324439"/>
            <a:ext cx="8128175" cy="3865815"/>
            <a:chOff x="1963084" y="962073"/>
            <a:chExt cx="8128175" cy="3865815"/>
          </a:xfrm>
        </p:grpSpPr>
        <p:sp>
          <p:nvSpPr>
            <p:cNvPr id="2" name="Rectangle : coins arrondis 1">
              <a:extLst>
                <a:ext uri="{FF2B5EF4-FFF2-40B4-BE49-F238E27FC236}">
                  <a16:creationId xmlns:a16="http://schemas.microsoft.com/office/drawing/2014/main" id="{B8BF1877-10A6-423A-964F-79BD23628F36}"/>
                </a:ext>
              </a:extLst>
            </p:cNvPr>
            <p:cNvSpPr/>
            <p:nvPr/>
          </p:nvSpPr>
          <p:spPr>
            <a:xfrm>
              <a:off x="1963087" y="962073"/>
              <a:ext cx="8128172" cy="897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FORMATION PLÉNIÈRE DU CDCA</a:t>
              </a:r>
            </a:p>
            <a:p>
              <a:pPr algn="ctr"/>
              <a:r>
                <a:rPr lang="fr-FR" b="1" dirty="0">
                  <a:solidFill>
                    <a:schemeClr val="tx1"/>
                  </a:solidFill>
                  <a:latin typeface="Times New Roman" panose="02020603050405020304" pitchFamily="18" charset="0"/>
                  <a:cs typeface="Times New Roman" panose="02020603050405020304" pitchFamily="18" charset="0"/>
                </a:rPr>
                <a:t>Bureau Formation Plénière</a:t>
              </a:r>
            </a:p>
          </p:txBody>
        </p:sp>
        <p:sp>
          <p:nvSpPr>
            <p:cNvPr id="8" name="Rectangle : coins arrondis 7">
              <a:extLst>
                <a:ext uri="{FF2B5EF4-FFF2-40B4-BE49-F238E27FC236}">
                  <a16:creationId xmlns:a16="http://schemas.microsoft.com/office/drawing/2014/main" id="{A6BED57F-5265-4E17-BFA2-8793051FBF7C}"/>
                </a:ext>
              </a:extLst>
            </p:cNvPr>
            <p:cNvSpPr/>
            <p:nvPr/>
          </p:nvSpPr>
          <p:spPr>
            <a:xfrm>
              <a:off x="1963087" y="1955724"/>
              <a:ext cx="3995259" cy="89762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FORMATION SPÉCIALISÉE PH</a:t>
              </a:r>
            </a:p>
            <a:p>
              <a:pPr algn="ctr"/>
              <a:r>
                <a:rPr lang="fr-FR" b="1" dirty="0">
                  <a:solidFill>
                    <a:schemeClr val="tx1"/>
                  </a:solidFill>
                  <a:latin typeface="Times New Roman" panose="02020603050405020304" pitchFamily="18" charset="0"/>
                  <a:cs typeface="Times New Roman" panose="02020603050405020304" pitchFamily="18" charset="0"/>
                </a:rPr>
                <a:t>Bureau Formation Spécialisée PH</a:t>
              </a:r>
            </a:p>
          </p:txBody>
        </p:sp>
        <p:sp>
          <p:nvSpPr>
            <p:cNvPr id="9" name="Rectangle : coins arrondis 8">
              <a:extLst>
                <a:ext uri="{FF2B5EF4-FFF2-40B4-BE49-F238E27FC236}">
                  <a16:creationId xmlns:a16="http://schemas.microsoft.com/office/drawing/2014/main" id="{633760A5-44D4-44CE-97F4-51F6C58E29F7}"/>
                </a:ext>
              </a:extLst>
            </p:cNvPr>
            <p:cNvSpPr/>
            <p:nvPr/>
          </p:nvSpPr>
          <p:spPr>
            <a:xfrm>
              <a:off x="6096000" y="1963091"/>
              <a:ext cx="3995259" cy="897628"/>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FORMATION SPÉCIALISÉE PA</a:t>
              </a:r>
            </a:p>
            <a:p>
              <a:pPr algn="ctr"/>
              <a:r>
                <a:rPr lang="fr-FR" b="1" dirty="0">
                  <a:solidFill>
                    <a:schemeClr val="tx1"/>
                  </a:solidFill>
                  <a:latin typeface="Times New Roman" panose="02020603050405020304" pitchFamily="18" charset="0"/>
                  <a:cs typeface="Times New Roman" panose="02020603050405020304" pitchFamily="18" charset="0"/>
                </a:rPr>
                <a:t>Bureau Formation Spécialisée PA</a:t>
              </a:r>
            </a:p>
          </p:txBody>
        </p:sp>
        <p:sp>
          <p:nvSpPr>
            <p:cNvPr id="11" name="Rectangle : coins arrondis 10">
              <a:extLst>
                <a:ext uri="{FF2B5EF4-FFF2-40B4-BE49-F238E27FC236}">
                  <a16:creationId xmlns:a16="http://schemas.microsoft.com/office/drawing/2014/main" id="{6672EDA5-AC3D-48DF-8F84-B3F69F0F5DD6}"/>
                </a:ext>
              </a:extLst>
            </p:cNvPr>
            <p:cNvSpPr/>
            <p:nvPr/>
          </p:nvSpPr>
          <p:spPr>
            <a:xfrm>
              <a:off x="1963086" y="2949375"/>
              <a:ext cx="3995259" cy="397611"/>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Collège 1 : </a:t>
              </a:r>
              <a:r>
                <a:rPr lang="fr-FR" dirty="0" err="1">
                  <a:solidFill>
                    <a:schemeClr val="tx1"/>
                  </a:solidFill>
                  <a:latin typeface="Times New Roman" panose="02020603050405020304" pitchFamily="18" charset="0"/>
                  <a:cs typeface="Times New Roman" panose="02020603050405020304" pitchFamily="18" charset="0"/>
                </a:rPr>
                <a:t>Repr</a:t>
              </a:r>
              <a:r>
                <a:rPr lang="fr-FR" dirty="0">
                  <a:solidFill>
                    <a:schemeClr val="tx1"/>
                  </a:solidFill>
                  <a:latin typeface="Times New Roman" panose="02020603050405020304" pitchFamily="18" charset="0"/>
                  <a:cs typeface="Times New Roman" panose="02020603050405020304" pitchFamily="18" charset="0"/>
                </a:rPr>
                <a:t>. Usagers PH</a:t>
              </a:r>
            </a:p>
          </p:txBody>
        </p:sp>
        <p:sp>
          <p:nvSpPr>
            <p:cNvPr id="12" name="Rectangle : coins arrondis 11">
              <a:extLst>
                <a:ext uri="{FF2B5EF4-FFF2-40B4-BE49-F238E27FC236}">
                  <a16:creationId xmlns:a16="http://schemas.microsoft.com/office/drawing/2014/main" id="{95EFE976-55B8-4DDE-AE0B-7AB8A4255CEC}"/>
                </a:ext>
              </a:extLst>
            </p:cNvPr>
            <p:cNvSpPr/>
            <p:nvPr/>
          </p:nvSpPr>
          <p:spPr>
            <a:xfrm>
              <a:off x="1963085" y="3443009"/>
              <a:ext cx="3995259" cy="397611"/>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Collège 2 : </a:t>
              </a:r>
              <a:r>
                <a:rPr lang="fr-FR" dirty="0" err="1">
                  <a:solidFill>
                    <a:schemeClr val="tx1"/>
                  </a:solidFill>
                  <a:latin typeface="Times New Roman" panose="02020603050405020304" pitchFamily="18" charset="0"/>
                  <a:cs typeface="Times New Roman" panose="02020603050405020304" pitchFamily="18" charset="0"/>
                </a:rPr>
                <a:t>Repr</a:t>
              </a:r>
              <a:r>
                <a:rPr lang="fr-FR" dirty="0">
                  <a:solidFill>
                    <a:schemeClr val="tx1"/>
                  </a:solidFill>
                  <a:latin typeface="Times New Roman" panose="02020603050405020304" pitchFamily="18" charset="0"/>
                  <a:cs typeface="Times New Roman" panose="02020603050405020304" pitchFamily="18" charset="0"/>
                </a:rPr>
                <a:t>. Institutions PH</a:t>
              </a:r>
            </a:p>
          </p:txBody>
        </p:sp>
        <p:sp>
          <p:nvSpPr>
            <p:cNvPr id="13" name="Rectangle : coins arrondis 12">
              <a:extLst>
                <a:ext uri="{FF2B5EF4-FFF2-40B4-BE49-F238E27FC236}">
                  <a16:creationId xmlns:a16="http://schemas.microsoft.com/office/drawing/2014/main" id="{1B4415EB-884C-46E3-BDE1-195A8DEC71E7}"/>
                </a:ext>
              </a:extLst>
            </p:cNvPr>
            <p:cNvSpPr/>
            <p:nvPr/>
          </p:nvSpPr>
          <p:spPr>
            <a:xfrm>
              <a:off x="1963084" y="3931260"/>
              <a:ext cx="3995259" cy="397611"/>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Collège 3 : </a:t>
              </a:r>
              <a:r>
                <a:rPr lang="fr-FR" dirty="0" err="1">
                  <a:solidFill>
                    <a:schemeClr val="tx1"/>
                  </a:solidFill>
                  <a:latin typeface="Times New Roman" panose="02020603050405020304" pitchFamily="18" charset="0"/>
                  <a:cs typeface="Times New Roman" panose="02020603050405020304" pitchFamily="18" charset="0"/>
                </a:rPr>
                <a:t>Repr</a:t>
              </a:r>
              <a:r>
                <a:rPr lang="fr-FR" dirty="0">
                  <a:solidFill>
                    <a:schemeClr val="tx1"/>
                  </a:solidFill>
                  <a:latin typeface="Times New Roman" panose="02020603050405020304" pitchFamily="18" charset="0"/>
                  <a:cs typeface="Times New Roman" panose="02020603050405020304" pitchFamily="18" charset="0"/>
                </a:rPr>
                <a:t>. Professionnels PH</a:t>
              </a:r>
            </a:p>
          </p:txBody>
        </p:sp>
        <p:sp>
          <p:nvSpPr>
            <p:cNvPr id="14" name="Rectangle : coins arrondis 13">
              <a:extLst>
                <a:ext uri="{FF2B5EF4-FFF2-40B4-BE49-F238E27FC236}">
                  <a16:creationId xmlns:a16="http://schemas.microsoft.com/office/drawing/2014/main" id="{81CA4687-AA01-48EB-9510-0AAB7E899060}"/>
                </a:ext>
              </a:extLst>
            </p:cNvPr>
            <p:cNvSpPr/>
            <p:nvPr/>
          </p:nvSpPr>
          <p:spPr>
            <a:xfrm>
              <a:off x="6095999" y="2950397"/>
              <a:ext cx="3995259" cy="397611"/>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Collège 1 : </a:t>
              </a:r>
              <a:r>
                <a:rPr lang="fr-FR" dirty="0" err="1">
                  <a:solidFill>
                    <a:schemeClr val="tx1"/>
                  </a:solidFill>
                  <a:latin typeface="Times New Roman" panose="02020603050405020304" pitchFamily="18" charset="0"/>
                  <a:cs typeface="Times New Roman" panose="02020603050405020304" pitchFamily="18" charset="0"/>
                </a:rPr>
                <a:t>Repr</a:t>
              </a:r>
              <a:r>
                <a:rPr lang="fr-FR" dirty="0">
                  <a:solidFill>
                    <a:schemeClr val="tx1"/>
                  </a:solidFill>
                  <a:latin typeface="Times New Roman" panose="02020603050405020304" pitchFamily="18" charset="0"/>
                  <a:cs typeface="Times New Roman" panose="02020603050405020304" pitchFamily="18" charset="0"/>
                </a:rPr>
                <a:t>. Usagers PA</a:t>
              </a:r>
            </a:p>
          </p:txBody>
        </p:sp>
        <p:sp>
          <p:nvSpPr>
            <p:cNvPr id="15" name="Rectangle : coins arrondis 14">
              <a:extLst>
                <a:ext uri="{FF2B5EF4-FFF2-40B4-BE49-F238E27FC236}">
                  <a16:creationId xmlns:a16="http://schemas.microsoft.com/office/drawing/2014/main" id="{F69C81C9-A8EF-4DB6-8318-2088DCB5560E}"/>
                </a:ext>
              </a:extLst>
            </p:cNvPr>
            <p:cNvSpPr/>
            <p:nvPr/>
          </p:nvSpPr>
          <p:spPr>
            <a:xfrm>
              <a:off x="6095999" y="3443009"/>
              <a:ext cx="3995259" cy="397611"/>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Collège 2 : </a:t>
              </a:r>
              <a:r>
                <a:rPr lang="fr-FR" dirty="0" err="1">
                  <a:solidFill>
                    <a:schemeClr val="tx1"/>
                  </a:solidFill>
                  <a:latin typeface="Times New Roman" panose="02020603050405020304" pitchFamily="18" charset="0"/>
                  <a:cs typeface="Times New Roman" panose="02020603050405020304" pitchFamily="18" charset="0"/>
                </a:rPr>
                <a:t>Repr</a:t>
              </a:r>
              <a:r>
                <a:rPr lang="fr-FR" dirty="0">
                  <a:solidFill>
                    <a:schemeClr val="tx1"/>
                  </a:solidFill>
                  <a:latin typeface="Times New Roman" panose="02020603050405020304" pitchFamily="18" charset="0"/>
                  <a:cs typeface="Times New Roman" panose="02020603050405020304" pitchFamily="18" charset="0"/>
                </a:rPr>
                <a:t>. Institutions PA</a:t>
              </a:r>
            </a:p>
          </p:txBody>
        </p:sp>
        <p:sp>
          <p:nvSpPr>
            <p:cNvPr id="17" name="Rectangle : coins arrondis 16">
              <a:extLst>
                <a:ext uri="{FF2B5EF4-FFF2-40B4-BE49-F238E27FC236}">
                  <a16:creationId xmlns:a16="http://schemas.microsoft.com/office/drawing/2014/main" id="{7659FF68-DFD8-4C43-9832-D3B0EBE84F94}"/>
                </a:ext>
              </a:extLst>
            </p:cNvPr>
            <p:cNvSpPr/>
            <p:nvPr/>
          </p:nvSpPr>
          <p:spPr>
            <a:xfrm>
              <a:off x="6095997" y="3931259"/>
              <a:ext cx="3995259" cy="397611"/>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Collège 3 : </a:t>
              </a:r>
              <a:r>
                <a:rPr lang="fr-FR" dirty="0" err="1">
                  <a:solidFill>
                    <a:schemeClr val="tx1"/>
                  </a:solidFill>
                  <a:latin typeface="Times New Roman" panose="02020603050405020304" pitchFamily="18" charset="0"/>
                  <a:cs typeface="Times New Roman" panose="02020603050405020304" pitchFamily="18" charset="0"/>
                </a:rPr>
                <a:t>Repr</a:t>
              </a:r>
              <a:r>
                <a:rPr lang="fr-FR" dirty="0">
                  <a:solidFill>
                    <a:schemeClr val="tx1"/>
                  </a:solidFill>
                  <a:latin typeface="Times New Roman" panose="02020603050405020304" pitchFamily="18" charset="0"/>
                  <a:cs typeface="Times New Roman" panose="02020603050405020304" pitchFamily="18" charset="0"/>
                </a:rPr>
                <a:t>. Professionnels PA</a:t>
              </a:r>
            </a:p>
          </p:txBody>
        </p:sp>
        <p:sp>
          <p:nvSpPr>
            <p:cNvPr id="18" name="Rectangle : coins arrondis 17">
              <a:extLst>
                <a:ext uri="{FF2B5EF4-FFF2-40B4-BE49-F238E27FC236}">
                  <a16:creationId xmlns:a16="http://schemas.microsoft.com/office/drawing/2014/main" id="{A44B7537-7CA0-41FD-B9AE-75D506A4402D}"/>
                </a:ext>
              </a:extLst>
            </p:cNvPr>
            <p:cNvSpPr/>
            <p:nvPr/>
          </p:nvSpPr>
          <p:spPr>
            <a:xfrm>
              <a:off x="1963084" y="4430277"/>
              <a:ext cx="8128172" cy="39761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Collège 4 : Personnes qualifiées</a:t>
              </a:r>
            </a:p>
          </p:txBody>
        </p:sp>
      </p:grpSp>
      <p:grpSp>
        <p:nvGrpSpPr>
          <p:cNvPr id="26" name="Groupe 25">
            <a:extLst>
              <a:ext uri="{FF2B5EF4-FFF2-40B4-BE49-F238E27FC236}">
                <a16:creationId xmlns:a16="http://schemas.microsoft.com/office/drawing/2014/main" id="{DC2E35F8-C785-4A5D-8819-A5DE42FFF6FB}"/>
              </a:ext>
            </a:extLst>
          </p:cNvPr>
          <p:cNvGrpSpPr/>
          <p:nvPr/>
        </p:nvGrpSpPr>
        <p:grpSpPr>
          <a:xfrm>
            <a:off x="-404944" y="-241127"/>
            <a:ext cx="12864230" cy="7340253"/>
            <a:chOff x="-404944" y="-241127"/>
            <a:chExt cx="12864230" cy="7340253"/>
          </a:xfrm>
        </p:grpSpPr>
        <p:sp>
          <p:nvSpPr>
            <p:cNvPr id="27" name="Rectangle 26">
              <a:extLst>
                <a:ext uri="{FF2B5EF4-FFF2-40B4-BE49-F238E27FC236}">
                  <a16:creationId xmlns:a16="http://schemas.microsoft.com/office/drawing/2014/main" id="{80C0620E-7DA1-4303-B267-FA71B77812A9}"/>
                </a:ext>
              </a:extLst>
            </p:cNvPr>
            <p:cNvSpPr/>
            <p:nvPr/>
          </p:nvSpPr>
          <p:spPr>
            <a:xfrm>
              <a:off x="-404944" y="-241127"/>
              <a:ext cx="12864230" cy="734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8" name="Picture 4" descr="https://www.solutions-numeriques.com/wp-content/uploads/2019/10/usine_gaz-shutterstock_267675932-696x696.jpg">
              <a:extLst>
                <a:ext uri="{FF2B5EF4-FFF2-40B4-BE49-F238E27FC236}">
                  <a16:creationId xmlns:a16="http://schemas.microsoft.com/office/drawing/2014/main" id="{049C21EE-0947-4C43-A6D3-059203710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130" y="-3131"/>
              <a:ext cx="6629400" cy="6629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18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8BE122-153D-4523-562F-526B161F37A6}"/>
              </a:ext>
            </a:extLst>
          </p:cNvPr>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TERRAIN DE recherche</a:t>
            </a:r>
          </a:p>
        </p:txBody>
      </p:sp>
      <p:pic>
        <p:nvPicPr>
          <p:cNvPr id="4" name="Image 3">
            <a:extLst>
              <a:ext uri="{FF2B5EF4-FFF2-40B4-BE49-F238E27FC236}">
                <a16:creationId xmlns:a16="http://schemas.microsoft.com/office/drawing/2014/main" id="{B2AEB9A8-7C32-1BB9-7BA6-1FB7D5D6A9D9}"/>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686" t="8731" r="2378" b="10792"/>
          <a:stretch/>
        </p:blipFill>
        <p:spPr>
          <a:xfrm>
            <a:off x="6672937" y="2062811"/>
            <a:ext cx="3752521" cy="3181022"/>
          </a:xfrm>
          <a:prstGeom prst="rect">
            <a:avLst/>
          </a:prstGeom>
        </p:spPr>
      </p:pic>
      <p:pic>
        <p:nvPicPr>
          <p:cNvPr id="5" name="Image 4">
            <a:extLst>
              <a:ext uri="{FF2B5EF4-FFF2-40B4-BE49-F238E27FC236}">
                <a16:creationId xmlns:a16="http://schemas.microsoft.com/office/drawing/2014/main" id="{5DED4C90-70BD-E444-3C21-6F97BB627115}"/>
              </a:ext>
            </a:extLst>
          </p:cNvPr>
          <p:cNvPicPr>
            <a:picLocks noChangeAspect="1"/>
          </p:cNvPicPr>
          <p:nvPr/>
        </p:nvPicPr>
        <p:blipFill rotWithShape="1">
          <a:blip r:embed="rId4">
            <a:extLst>
              <a:ext uri="{28A0092B-C50C-407E-A947-70E740481C1C}">
                <a14:useLocalDpi xmlns:a14="http://schemas.microsoft.com/office/drawing/2010/main" val="0"/>
              </a:ext>
            </a:extLst>
          </a:blip>
          <a:srcRect l="2804" t="12694" r="2259" b="13649"/>
          <a:stretch/>
        </p:blipFill>
        <p:spPr>
          <a:xfrm>
            <a:off x="1678673" y="2208281"/>
            <a:ext cx="4030469" cy="3127089"/>
          </a:xfrm>
          <a:prstGeom prst="rect">
            <a:avLst/>
          </a:prstGeom>
        </p:spPr>
      </p:pic>
      <p:sp>
        <p:nvSpPr>
          <p:cNvPr id="6" name="ZoneTexte 3">
            <a:extLst>
              <a:ext uri="{FF2B5EF4-FFF2-40B4-BE49-F238E27FC236}">
                <a16:creationId xmlns:a16="http://schemas.microsoft.com/office/drawing/2014/main" id="{7EE2E97B-D3B2-0AFB-9493-FE3CD1E1D0C8}"/>
              </a:ext>
            </a:extLst>
          </p:cNvPr>
          <p:cNvSpPr txBox="1"/>
          <p:nvPr/>
        </p:nvSpPr>
        <p:spPr>
          <a:xfrm>
            <a:off x="6672937" y="5539065"/>
            <a:ext cx="3562443" cy="40011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buClr>
                <a:schemeClr val="bg2">
                  <a:lumMod val="50000"/>
                </a:schemeClr>
              </a:buClr>
            </a:pPr>
            <a:r>
              <a:rPr lang="fr-FR" sz="2000" dirty="0">
                <a:latin typeface="Times New Roman" panose="02020603050405020304" pitchFamily="18" charset="0"/>
                <a:cs typeface="Times New Roman" panose="02020603050405020304" pitchFamily="18" charset="0"/>
              </a:rPr>
              <a:t>Région Grand-Est</a:t>
            </a:r>
          </a:p>
        </p:txBody>
      </p:sp>
      <p:sp>
        <p:nvSpPr>
          <p:cNvPr id="7" name="ZoneTexte 4">
            <a:extLst>
              <a:ext uri="{FF2B5EF4-FFF2-40B4-BE49-F238E27FC236}">
                <a16:creationId xmlns:a16="http://schemas.microsoft.com/office/drawing/2014/main" id="{F7508FDB-DCC6-4F75-D040-683A3B5679FC}"/>
              </a:ext>
            </a:extLst>
          </p:cNvPr>
          <p:cNvSpPr txBox="1"/>
          <p:nvPr/>
        </p:nvSpPr>
        <p:spPr>
          <a:xfrm>
            <a:off x="1398982" y="5539065"/>
            <a:ext cx="4589850" cy="40011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buClr>
                <a:schemeClr val="bg2">
                  <a:lumMod val="50000"/>
                </a:schemeClr>
              </a:buClr>
            </a:pPr>
            <a:r>
              <a:rPr lang="fr-FR" sz="2000" dirty="0">
                <a:latin typeface="Times New Roman" panose="02020603050405020304" pitchFamily="18" charset="0"/>
                <a:cs typeface="Times New Roman" panose="02020603050405020304" pitchFamily="18" charset="0"/>
              </a:rPr>
              <a:t>Région Bourgogne Franche-Comté</a:t>
            </a:r>
          </a:p>
        </p:txBody>
      </p:sp>
      <p:pic>
        <p:nvPicPr>
          <p:cNvPr id="8" name="Image 7">
            <a:extLst>
              <a:ext uri="{FF2B5EF4-FFF2-40B4-BE49-F238E27FC236}">
                <a16:creationId xmlns:a16="http://schemas.microsoft.com/office/drawing/2014/main" id="{A48C4140-3F87-433B-BF39-C60020EB450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597157" y="5960992"/>
            <a:ext cx="1354240" cy="897008"/>
          </a:xfrm>
          <a:prstGeom prst="rect">
            <a:avLst/>
          </a:prstGeom>
        </p:spPr>
      </p:pic>
      <p:pic>
        <p:nvPicPr>
          <p:cNvPr id="9" name="Image 8" descr="Accueil">
            <a:extLst>
              <a:ext uri="{FF2B5EF4-FFF2-40B4-BE49-F238E27FC236}">
                <a16:creationId xmlns:a16="http://schemas.microsoft.com/office/drawing/2014/main" id="{80E0BDAA-19EB-45D1-A536-774B30472E3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180007" y="5960992"/>
            <a:ext cx="1814195" cy="727710"/>
          </a:xfrm>
          <a:prstGeom prst="rect">
            <a:avLst/>
          </a:prstGeom>
          <a:noFill/>
          <a:ln>
            <a:noFill/>
          </a:ln>
        </p:spPr>
      </p:pic>
      <p:sp>
        <p:nvSpPr>
          <p:cNvPr id="10" name="Ellipse 9">
            <a:extLst>
              <a:ext uri="{FF2B5EF4-FFF2-40B4-BE49-F238E27FC236}">
                <a16:creationId xmlns:a16="http://schemas.microsoft.com/office/drawing/2014/main" id="{6973DD24-5D43-4E53-8F03-8AD97AD6334C}"/>
              </a:ext>
            </a:extLst>
          </p:cNvPr>
          <p:cNvSpPr/>
          <p:nvPr/>
        </p:nvSpPr>
        <p:spPr>
          <a:xfrm>
            <a:off x="306936" y="245177"/>
            <a:ext cx="757727" cy="7882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tx1"/>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1088029830"/>
      </p:ext>
    </p:extLst>
  </p:cSld>
  <p:clrMapOvr>
    <a:masterClrMapping/>
  </p:clrMapOvr>
</p:sld>
</file>

<file path=ppt/theme/theme1.xml><?xml version="1.0" encoding="utf-8"?>
<a:theme xmlns:a="http://schemas.openxmlformats.org/drawingml/2006/main" name="Traînée de condensatio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5860</TotalTime>
  <Words>1874</Words>
  <Application>Microsoft Office PowerPoint</Application>
  <PresentationFormat>Grand écran</PresentationFormat>
  <Paragraphs>363</Paragraphs>
  <Slides>29</Slides>
  <Notes>21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Century Gothic</vt:lpstr>
      <vt:lpstr>Times New Roman</vt:lpstr>
      <vt:lpstr>Wingdings</vt:lpstr>
      <vt:lpstr>Traînée de condensation</vt:lpstr>
      <vt:lpstr>Présentation PowerPoint</vt:lpstr>
      <vt:lpstr>Déroulé</vt:lpstr>
      <vt:lpstr>La RECHERCHE</vt:lpstr>
      <vt:lpstr>ENJEUX DE LA RECHERCHE</vt:lpstr>
      <vt:lpstr>UNE ACTION PUBLIQUE EN TRANSFORMATION</vt:lpstr>
      <vt:lpstr>POSITION DU CHERCHEUR</vt:lpstr>
      <vt:lpstr>POSITION DU CHERCHEUR</vt:lpstr>
      <vt:lpstr>Focus sur le Cdca</vt:lpstr>
      <vt:lpstr>TERRAIN DE recherche</vt:lpstr>
      <vt:lpstr>METHODOLOGIE D’ENQUETE</vt:lpstr>
      <vt:lpstr>Le paysage participatif handicap et vieillissement</vt:lpstr>
      <vt:lpstr>Le paysage participatif handicap et vieillissement</vt:lpstr>
      <vt:lpstr>CDCA : INSTANCE PIVOT DANS L’ESPACE DE PARTICIPATION</vt:lpstr>
      <vt:lpstr>LE rôle du CDCA</vt:lpstr>
      <vt:lpstr>Un changement de modèle</vt:lpstr>
      <vt:lpstr>UNE DIFFICILE ARTICULATION ENTRE LES ÉCHELLES DE PARTICIPATION</vt:lpstr>
      <vt:lpstr>POUR UN ESPACE DE PARTICIPATION MORCELÉ</vt:lpstr>
      <vt:lpstr>SOCIOGENÈSE DE CHAMPS</vt:lpstr>
      <vt:lpstr>POUR DES FONCTIONS SPÉCIFIQUES</vt:lpstr>
      <vt:lpstr>DES RAPPORTS PLURIELS DE PARTICIPATION</vt:lpstr>
      <vt:lpstr>POUR DES TENSIONS DANS L’ESPACE DE PARTICIPATION</vt:lpstr>
      <vt:lpstr>Enjeux de représentativité</vt:lpstr>
      <vt:lpstr>Quelle place pour la figure du représentant des usagers ?</vt:lpstr>
      <vt:lpstr>DES logiques D’INVISIBILISATION</vt:lpstr>
      <vt:lpstr>Pourquoi interroger les modalités de participation ?</vt:lpstr>
      <vt:lpstr>Pourquoi interroger les modalités de participation ?</vt:lpstr>
      <vt:lpstr>CONCLUSION</vt:lpstr>
      <vt:lpstr>Merci pour votre attention </vt:lpstr>
      <vt:lpstr>Contact et 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Citoyenneté engagée et autonomie.  Le cas de la participation des personnes handicapées et des personnes âgées dans les Conseils Départementaux de la Citoyenneté et de l’Autonomie</dc:title>
  <dc:creator>Marion Scheider</dc:creator>
  <cp:lastModifiedBy>moalicminnae_mae</cp:lastModifiedBy>
  <cp:revision>99</cp:revision>
  <dcterms:created xsi:type="dcterms:W3CDTF">2022-09-29T16:42:18Z</dcterms:created>
  <dcterms:modified xsi:type="dcterms:W3CDTF">2025-04-10T07:14:57Z</dcterms:modified>
</cp:coreProperties>
</file>