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5" r:id="rId2"/>
    <p:sldMasterId id="2147483699" r:id="rId3"/>
  </p:sldMasterIdLst>
  <p:notesMasterIdLst>
    <p:notesMasterId r:id="rId52"/>
  </p:notesMasterIdLst>
  <p:sldIdLst>
    <p:sldId id="256" r:id="rId4"/>
    <p:sldId id="266" r:id="rId5"/>
    <p:sldId id="260" r:id="rId6"/>
    <p:sldId id="284" r:id="rId7"/>
    <p:sldId id="347" r:id="rId8"/>
    <p:sldId id="285" r:id="rId9"/>
    <p:sldId id="286" r:id="rId10"/>
    <p:sldId id="288" r:id="rId11"/>
    <p:sldId id="287" r:id="rId12"/>
    <p:sldId id="348" r:id="rId13"/>
    <p:sldId id="314" r:id="rId14"/>
    <p:sldId id="315" r:id="rId15"/>
    <p:sldId id="326" r:id="rId16"/>
    <p:sldId id="313" r:id="rId17"/>
    <p:sldId id="316" r:id="rId18"/>
    <p:sldId id="289" r:id="rId19"/>
    <p:sldId id="317" r:id="rId20"/>
    <p:sldId id="290" r:id="rId21"/>
    <p:sldId id="281" r:id="rId22"/>
    <p:sldId id="321" r:id="rId23"/>
    <p:sldId id="291" r:id="rId24"/>
    <p:sldId id="309" r:id="rId25"/>
    <p:sldId id="310" r:id="rId26"/>
    <p:sldId id="311" r:id="rId27"/>
    <p:sldId id="327" r:id="rId28"/>
    <p:sldId id="328" r:id="rId29"/>
    <p:sldId id="329" r:id="rId30"/>
    <p:sldId id="323" r:id="rId31"/>
    <p:sldId id="325" r:id="rId32"/>
    <p:sldId id="324" r:id="rId33"/>
    <p:sldId id="308" r:id="rId34"/>
    <p:sldId id="330" r:id="rId35"/>
    <p:sldId id="331" r:id="rId36"/>
    <p:sldId id="333" r:id="rId37"/>
    <p:sldId id="334" r:id="rId38"/>
    <p:sldId id="335" r:id="rId39"/>
    <p:sldId id="336" r:id="rId40"/>
    <p:sldId id="337" r:id="rId41"/>
    <p:sldId id="338" r:id="rId42"/>
    <p:sldId id="339" r:id="rId43"/>
    <p:sldId id="340" r:id="rId44"/>
    <p:sldId id="341" r:id="rId45"/>
    <p:sldId id="342" r:id="rId46"/>
    <p:sldId id="343" r:id="rId47"/>
    <p:sldId id="344" r:id="rId48"/>
    <p:sldId id="345" r:id="rId49"/>
    <p:sldId id="346" r:id="rId50"/>
    <p:sldId id="270" r:id="rId5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66" d="100"/>
          <a:sy n="66" d="100"/>
        </p:scale>
        <p:origin x="66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051CDF-869D-47F8-854A-0C7324BD5317}" type="datetimeFigureOut">
              <a:rPr lang="fr-FR" smtClean="0"/>
              <a:t>01/12/2023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419079-7A5F-4269-98AA-D372E06C3576}" type="slidenum">
              <a:rPr lang="fr-FR" smtClean="0"/>
              <a:t>‹N°›</a:t>
            </a:fld>
            <a:endParaRPr lang="fr-FR"/>
          </a:p>
        </p:txBody>
      </p:sp>
    </p:spTree>
    <p:extLst>
      <p:ext uri="{BB962C8B-B14F-4D97-AF65-F5344CB8AC3E}">
        <p14:creationId xmlns:p14="http://schemas.microsoft.com/office/powerpoint/2010/main" val="1119106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17AB6E-4D85-446E-ADFA-22772020F05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76354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6" Type="http://schemas.openxmlformats.org/officeDocument/2006/relationships/image" Target="../media/image1.pn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de la présentation">
    <p:spTree>
      <p:nvGrpSpPr>
        <p:cNvPr id="1" name=""/>
        <p:cNvGrpSpPr/>
        <p:nvPr/>
      </p:nvGrpSpPr>
      <p:grpSpPr>
        <a:xfrm>
          <a:off x="0" y="0"/>
          <a:ext cx="0" cy="0"/>
          <a:chOff x="0" y="0"/>
          <a:chExt cx="0" cy="0"/>
        </a:xfrm>
      </p:grpSpPr>
      <p:pic>
        <p:nvPicPr>
          <p:cNvPr id="10" name="Imag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20972967">
            <a:off x="-589356" y="440466"/>
            <a:ext cx="4926742" cy="7098857"/>
          </a:xfrm>
          <a:prstGeom prst="rect">
            <a:avLst/>
          </a:prstGeom>
        </p:spPr>
      </p:pic>
      <p:pic>
        <p:nvPicPr>
          <p:cNvPr id="7" name="Image 6"/>
          <p:cNvPicPr>
            <a:picLocks noChangeAspect="1"/>
          </p:cNvPicPr>
          <p:nvPr userDrawn="1"/>
        </p:nvPicPr>
        <p:blipFill rotWithShape="1">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p:blipFill>
        <p:spPr>
          <a:xfrm>
            <a:off x="2533650" y="3644045"/>
            <a:ext cx="9696449" cy="3442555"/>
          </a:xfrm>
          <a:prstGeom prst="rect">
            <a:avLst/>
          </a:prstGeom>
        </p:spPr>
      </p:pic>
      <p:pic>
        <p:nvPicPr>
          <p:cNvPr id="27" name="Image 26"/>
          <p:cNvPicPr>
            <a:picLocks noChangeAspect="1"/>
          </p:cNvPicPr>
          <p:nvPr userDrawn="1"/>
        </p:nvPicPr>
        <p:blipFill rotWithShape="1">
          <a:blip r:embed="rId5" cstate="email">
            <a:extLst>
              <a:ext uri="{28A0092B-C50C-407E-A947-70E740481C1C}">
                <a14:useLocalDpi xmlns:a14="http://schemas.microsoft.com/office/drawing/2010/main"/>
              </a:ext>
            </a:extLst>
          </a:blip>
          <a:srcRect t="-50878" r="-126"/>
          <a:stretch/>
        </p:blipFill>
        <p:spPr>
          <a:xfrm>
            <a:off x="129448" y="-4208830"/>
            <a:ext cx="9061193" cy="8624419"/>
          </a:xfrm>
          <a:prstGeom prst="diamond">
            <a:avLst/>
          </a:prstGeom>
        </p:spPr>
      </p:pic>
      <p:sp>
        <p:nvSpPr>
          <p:cNvPr id="36" name="Rectangle 35"/>
          <p:cNvSpPr/>
          <p:nvPr userDrawn="1"/>
        </p:nvSpPr>
        <p:spPr>
          <a:xfrm>
            <a:off x="-3" y="6805545"/>
            <a:ext cx="12211765" cy="52455"/>
          </a:xfrm>
          <a:prstGeom prst="rect">
            <a:avLst/>
          </a:prstGeom>
          <a:solidFill>
            <a:srgbClr val="057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userDrawn="1"/>
        </p:nvSpPr>
        <p:spPr>
          <a:xfrm rot="5400000">
            <a:off x="5894318" y="925078"/>
            <a:ext cx="417578" cy="12282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rot="20972967">
            <a:off x="2079146" y="3356725"/>
            <a:ext cx="1925855" cy="2835946"/>
          </a:xfrm>
          <a:prstGeom prst="rect">
            <a:avLst/>
          </a:prstGeom>
        </p:spPr>
      </p:pic>
      <p:sp>
        <p:nvSpPr>
          <p:cNvPr id="30" name="Rectangle 29"/>
          <p:cNvSpPr/>
          <p:nvPr userDrawn="1"/>
        </p:nvSpPr>
        <p:spPr>
          <a:xfrm rot="18831617">
            <a:off x="1805465" y="-1032132"/>
            <a:ext cx="706582" cy="6815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p:cNvSpPr/>
          <p:nvPr userDrawn="1"/>
        </p:nvSpPr>
        <p:spPr>
          <a:xfrm rot="2635807">
            <a:off x="5369055" y="-2055633"/>
            <a:ext cx="706582" cy="11675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8824981" y="983804"/>
            <a:ext cx="2326606" cy="1079491"/>
          </a:xfrm>
          <a:prstGeom prst="rect">
            <a:avLst/>
          </a:prstGeom>
        </p:spPr>
      </p:pic>
      <p:sp>
        <p:nvSpPr>
          <p:cNvPr id="2" name="Titre 1"/>
          <p:cNvSpPr>
            <a:spLocks noGrp="1"/>
          </p:cNvSpPr>
          <p:nvPr>
            <p:ph type="ctrTitle"/>
          </p:nvPr>
        </p:nvSpPr>
        <p:spPr>
          <a:xfrm>
            <a:off x="6131608" y="2653589"/>
            <a:ext cx="6128103" cy="524392"/>
          </a:xfrm>
        </p:spPr>
        <p:txBody>
          <a:bodyPr anchor="b">
            <a:noAutofit/>
          </a:bodyPr>
          <a:lstStyle>
            <a:lvl1pPr algn="ctr">
              <a:defRPr sz="3600"/>
            </a:lvl1pPr>
          </a:lstStyle>
          <a:p>
            <a:r>
              <a:rPr lang="fr-FR" dirty="0"/>
              <a:t>Modifiez le style du titre</a:t>
            </a:r>
          </a:p>
        </p:txBody>
      </p:sp>
    </p:spTree>
    <p:extLst>
      <p:ext uri="{BB962C8B-B14F-4D97-AF65-F5344CB8AC3E}">
        <p14:creationId xmlns:p14="http://schemas.microsoft.com/office/powerpoint/2010/main" val="2266697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sitive petite enfance">
    <p:spTree>
      <p:nvGrpSpPr>
        <p:cNvPr id="1" name=""/>
        <p:cNvGrpSpPr/>
        <p:nvPr/>
      </p:nvGrpSpPr>
      <p:grpSpPr>
        <a:xfrm>
          <a:off x="0" y="0"/>
          <a:ext cx="0" cy="0"/>
          <a:chOff x="0" y="0"/>
          <a:chExt cx="0" cy="0"/>
        </a:xfrm>
      </p:grpSpPr>
      <p:sp>
        <p:nvSpPr>
          <p:cNvPr id="13" name="Rectangle 12"/>
          <p:cNvSpPr/>
          <p:nvPr userDrawn="1"/>
        </p:nvSpPr>
        <p:spPr>
          <a:xfrm>
            <a:off x="4762500" y="2908452"/>
            <a:ext cx="7429500" cy="45719"/>
          </a:xfrm>
          <a:prstGeom prst="rect">
            <a:avLst/>
          </a:prstGeom>
          <a:solidFill>
            <a:srgbClr val="057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4762500" y="299024"/>
            <a:ext cx="7179783" cy="604359"/>
          </a:xfrm>
        </p:spPr>
        <p:txBody>
          <a:bodyPr/>
          <a:lstStyle/>
          <a:p>
            <a:r>
              <a:rPr lang="fr-FR"/>
              <a:t>Modifiez le style du titre</a:t>
            </a:r>
          </a:p>
        </p:txBody>
      </p:sp>
      <p:sp>
        <p:nvSpPr>
          <p:cNvPr id="3" name="Espace réservé de la date 2"/>
          <p:cNvSpPr>
            <a:spLocks noGrp="1"/>
          </p:cNvSpPr>
          <p:nvPr>
            <p:ph type="dt" sz="half" idx="10"/>
          </p:nvPr>
        </p:nvSpPr>
        <p:spPr/>
        <p:txBody>
          <a:bodyPr/>
          <a:lstStyle/>
          <a:p>
            <a:fld id="{C9100737-4C62-4E79-8EBC-EBCD13281EC2}" type="datetimeFigureOut">
              <a:rPr lang="fr-FR" smtClean="0"/>
              <a:t>01/12/2023</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15" name="Espace réservé du texte 14"/>
          <p:cNvSpPr>
            <a:spLocks noGrp="1"/>
          </p:cNvSpPr>
          <p:nvPr>
            <p:ph type="body" sz="quarter" idx="13"/>
          </p:nvPr>
        </p:nvSpPr>
        <p:spPr>
          <a:xfrm>
            <a:off x="4762500" y="1096963"/>
            <a:ext cx="7180263" cy="16319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grpSp>
        <p:nvGrpSpPr>
          <p:cNvPr id="16" name="Groupe 15"/>
          <p:cNvGrpSpPr/>
          <p:nvPr userDrawn="1"/>
        </p:nvGrpSpPr>
        <p:grpSpPr>
          <a:xfrm>
            <a:off x="11526527" y="6239080"/>
            <a:ext cx="435596" cy="618920"/>
            <a:chOff x="11526527" y="6239080"/>
            <a:chExt cx="435596" cy="618920"/>
          </a:xfrm>
        </p:grpSpPr>
        <p:sp>
          <p:nvSpPr>
            <p:cNvPr id="17" name="Rectangle 16"/>
            <p:cNvSpPr/>
            <p:nvPr/>
          </p:nvSpPr>
          <p:spPr>
            <a:xfrm>
              <a:off x="11563350" y="6239080"/>
              <a:ext cx="361950" cy="618920"/>
            </a:xfrm>
            <a:prstGeom prst="rect">
              <a:avLst/>
            </a:prstGeom>
            <a:solidFill>
              <a:srgbClr val="A5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Triangle rectangle 17"/>
            <p:cNvSpPr/>
            <p:nvPr/>
          </p:nvSpPr>
          <p:spPr>
            <a:xfrm rot="5400000">
              <a:off x="11544402" y="6221205"/>
              <a:ext cx="399845" cy="43559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5" name="Espace réservé du numéro de diapositive 4"/>
          <p:cNvSpPr>
            <a:spLocks noGrp="1"/>
          </p:cNvSpPr>
          <p:nvPr>
            <p:ph type="sldNum" sz="quarter" idx="12"/>
          </p:nvPr>
        </p:nvSpPr>
        <p:spPr/>
        <p:txBody>
          <a:bodyPr/>
          <a:lstStyle/>
          <a:p>
            <a:fld id="{970B7D9D-E7F6-4951-9F05-CC6F7844E54C}" type="slidenum">
              <a:rPr lang="fr-FR" smtClean="0"/>
              <a:t>‹N°›</a:t>
            </a:fld>
            <a:endParaRPr lang="fr-FR" dirty="0"/>
          </a:p>
        </p:txBody>
      </p:sp>
      <p:pic>
        <p:nvPicPr>
          <p:cNvPr id="6" name="Imag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9050" y="-19051"/>
            <a:ext cx="5192870" cy="6915151"/>
          </a:xfrm>
          <a:prstGeom prst="rect">
            <a:avLst/>
          </a:prstGeom>
        </p:spPr>
      </p:pic>
    </p:spTree>
    <p:extLst>
      <p:ext uri="{BB962C8B-B14F-4D97-AF65-F5344CB8AC3E}">
        <p14:creationId xmlns:p14="http://schemas.microsoft.com/office/powerpoint/2010/main" val="2575471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sitive handicap">
    <p:spTree>
      <p:nvGrpSpPr>
        <p:cNvPr id="1" name=""/>
        <p:cNvGrpSpPr/>
        <p:nvPr/>
      </p:nvGrpSpPr>
      <p:grpSpPr>
        <a:xfrm>
          <a:off x="0" y="0"/>
          <a:ext cx="0" cy="0"/>
          <a:chOff x="0" y="0"/>
          <a:chExt cx="0" cy="0"/>
        </a:xfrm>
      </p:grpSpPr>
      <p:sp>
        <p:nvSpPr>
          <p:cNvPr id="13" name="Rectangle 12"/>
          <p:cNvSpPr/>
          <p:nvPr userDrawn="1"/>
        </p:nvSpPr>
        <p:spPr>
          <a:xfrm>
            <a:off x="4762500" y="2908452"/>
            <a:ext cx="7429500" cy="45719"/>
          </a:xfrm>
          <a:prstGeom prst="rect">
            <a:avLst/>
          </a:prstGeom>
          <a:solidFill>
            <a:srgbClr val="057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4762500" y="299024"/>
            <a:ext cx="7179783" cy="604359"/>
          </a:xfrm>
        </p:spPr>
        <p:txBody>
          <a:bodyPr/>
          <a:lstStyle/>
          <a:p>
            <a:r>
              <a:rPr lang="fr-FR"/>
              <a:t>Modifiez le style du titre</a:t>
            </a:r>
          </a:p>
        </p:txBody>
      </p:sp>
      <p:sp>
        <p:nvSpPr>
          <p:cNvPr id="3" name="Espace réservé de la date 2"/>
          <p:cNvSpPr>
            <a:spLocks noGrp="1"/>
          </p:cNvSpPr>
          <p:nvPr>
            <p:ph type="dt" sz="half" idx="10"/>
          </p:nvPr>
        </p:nvSpPr>
        <p:spPr/>
        <p:txBody>
          <a:bodyPr/>
          <a:lstStyle/>
          <a:p>
            <a:fld id="{C9100737-4C62-4E79-8EBC-EBCD13281EC2}" type="datetimeFigureOut">
              <a:rPr lang="fr-FR" smtClean="0"/>
              <a:t>01/12/2023</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15" name="Espace réservé du texte 14"/>
          <p:cNvSpPr>
            <a:spLocks noGrp="1"/>
          </p:cNvSpPr>
          <p:nvPr>
            <p:ph type="body" sz="quarter" idx="13"/>
          </p:nvPr>
        </p:nvSpPr>
        <p:spPr>
          <a:xfrm>
            <a:off x="4762500" y="1096963"/>
            <a:ext cx="7180263" cy="16319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grpSp>
        <p:nvGrpSpPr>
          <p:cNvPr id="16" name="Groupe 15"/>
          <p:cNvGrpSpPr/>
          <p:nvPr userDrawn="1"/>
        </p:nvGrpSpPr>
        <p:grpSpPr>
          <a:xfrm>
            <a:off x="11526527" y="6239080"/>
            <a:ext cx="435596" cy="618920"/>
            <a:chOff x="11526527" y="6239080"/>
            <a:chExt cx="435596" cy="618920"/>
          </a:xfrm>
        </p:grpSpPr>
        <p:sp>
          <p:nvSpPr>
            <p:cNvPr id="17" name="Rectangle 16"/>
            <p:cNvSpPr/>
            <p:nvPr/>
          </p:nvSpPr>
          <p:spPr>
            <a:xfrm>
              <a:off x="11563350" y="6239080"/>
              <a:ext cx="361950" cy="618920"/>
            </a:xfrm>
            <a:prstGeom prst="rect">
              <a:avLst/>
            </a:prstGeom>
            <a:solidFill>
              <a:srgbClr val="A5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Triangle rectangle 17"/>
            <p:cNvSpPr/>
            <p:nvPr/>
          </p:nvSpPr>
          <p:spPr>
            <a:xfrm rot="5400000">
              <a:off x="11544402" y="6221205"/>
              <a:ext cx="399845" cy="43559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5" name="Espace réservé du numéro de diapositive 4"/>
          <p:cNvSpPr>
            <a:spLocks noGrp="1"/>
          </p:cNvSpPr>
          <p:nvPr>
            <p:ph type="sldNum" sz="quarter" idx="12"/>
          </p:nvPr>
        </p:nvSpPr>
        <p:spPr/>
        <p:txBody>
          <a:bodyPr/>
          <a:lstStyle/>
          <a:p>
            <a:fld id="{970B7D9D-E7F6-4951-9F05-CC6F7844E54C}" type="slidenum">
              <a:rPr lang="fr-FR" smtClean="0"/>
              <a:t>‹N°›</a:t>
            </a:fld>
            <a:endParaRPr lang="fr-FR" dirty="0"/>
          </a:p>
        </p:txBody>
      </p:sp>
      <p:pic>
        <p:nvPicPr>
          <p:cNvPr id="12" name="Imag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8101" y="11017"/>
            <a:ext cx="4424101" cy="6858345"/>
          </a:xfrm>
          <a:prstGeom prst="rect">
            <a:avLst/>
          </a:prstGeom>
        </p:spPr>
      </p:pic>
    </p:spTree>
    <p:extLst>
      <p:ext uri="{BB962C8B-B14F-4D97-AF65-F5344CB8AC3E}">
        <p14:creationId xmlns:p14="http://schemas.microsoft.com/office/powerpoint/2010/main" val="3447769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e salarié">
    <p:spTree>
      <p:nvGrpSpPr>
        <p:cNvPr id="1" name=""/>
        <p:cNvGrpSpPr/>
        <p:nvPr/>
      </p:nvGrpSpPr>
      <p:grpSpPr>
        <a:xfrm>
          <a:off x="0" y="0"/>
          <a:ext cx="0" cy="0"/>
          <a:chOff x="0" y="0"/>
          <a:chExt cx="0" cy="0"/>
        </a:xfrm>
      </p:grpSpPr>
      <p:sp>
        <p:nvSpPr>
          <p:cNvPr id="13" name="Rectangle 12"/>
          <p:cNvSpPr/>
          <p:nvPr userDrawn="1"/>
        </p:nvSpPr>
        <p:spPr>
          <a:xfrm>
            <a:off x="4762500" y="2908452"/>
            <a:ext cx="7429500" cy="45719"/>
          </a:xfrm>
          <a:prstGeom prst="rect">
            <a:avLst/>
          </a:prstGeom>
          <a:solidFill>
            <a:srgbClr val="057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4762500" y="299024"/>
            <a:ext cx="7179783" cy="604359"/>
          </a:xfrm>
        </p:spPr>
        <p:txBody>
          <a:bodyPr/>
          <a:lstStyle/>
          <a:p>
            <a:r>
              <a:rPr lang="fr-FR"/>
              <a:t>Modifiez le style du titre</a:t>
            </a:r>
          </a:p>
        </p:txBody>
      </p:sp>
      <p:sp>
        <p:nvSpPr>
          <p:cNvPr id="3" name="Espace réservé de la date 2"/>
          <p:cNvSpPr>
            <a:spLocks noGrp="1"/>
          </p:cNvSpPr>
          <p:nvPr>
            <p:ph type="dt" sz="half" idx="10"/>
          </p:nvPr>
        </p:nvSpPr>
        <p:spPr/>
        <p:txBody>
          <a:bodyPr/>
          <a:lstStyle/>
          <a:p>
            <a:fld id="{C9100737-4C62-4E79-8EBC-EBCD13281EC2}" type="datetimeFigureOut">
              <a:rPr lang="fr-FR" smtClean="0"/>
              <a:t>01/12/2023</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15" name="Espace réservé du texte 14"/>
          <p:cNvSpPr>
            <a:spLocks noGrp="1"/>
          </p:cNvSpPr>
          <p:nvPr>
            <p:ph type="body" sz="quarter" idx="13"/>
          </p:nvPr>
        </p:nvSpPr>
        <p:spPr>
          <a:xfrm>
            <a:off x="4762500" y="1096963"/>
            <a:ext cx="7180263" cy="16319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grpSp>
        <p:nvGrpSpPr>
          <p:cNvPr id="16" name="Groupe 15"/>
          <p:cNvGrpSpPr/>
          <p:nvPr userDrawn="1"/>
        </p:nvGrpSpPr>
        <p:grpSpPr>
          <a:xfrm>
            <a:off x="11526527" y="6239080"/>
            <a:ext cx="435596" cy="618920"/>
            <a:chOff x="11526527" y="6239080"/>
            <a:chExt cx="435596" cy="618920"/>
          </a:xfrm>
        </p:grpSpPr>
        <p:sp>
          <p:nvSpPr>
            <p:cNvPr id="17" name="Rectangle 16"/>
            <p:cNvSpPr/>
            <p:nvPr/>
          </p:nvSpPr>
          <p:spPr>
            <a:xfrm>
              <a:off x="11563350" y="6239080"/>
              <a:ext cx="361950" cy="618920"/>
            </a:xfrm>
            <a:prstGeom prst="rect">
              <a:avLst/>
            </a:prstGeom>
            <a:solidFill>
              <a:srgbClr val="A5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Triangle rectangle 17"/>
            <p:cNvSpPr/>
            <p:nvPr/>
          </p:nvSpPr>
          <p:spPr>
            <a:xfrm rot="5400000">
              <a:off x="11544402" y="6221205"/>
              <a:ext cx="399845" cy="43559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5" name="Espace réservé du numéro de diapositive 4"/>
          <p:cNvSpPr>
            <a:spLocks noGrp="1"/>
          </p:cNvSpPr>
          <p:nvPr>
            <p:ph type="sldNum" sz="quarter" idx="12"/>
          </p:nvPr>
        </p:nvSpPr>
        <p:spPr/>
        <p:txBody>
          <a:bodyPr/>
          <a:lstStyle/>
          <a:p>
            <a:fld id="{970B7D9D-E7F6-4951-9F05-CC6F7844E54C}" type="slidenum">
              <a:rPr lang="fr-FR" smtClean="0"/>
              <a:t>‹N°›</a:t>
            </a:fld>
            <a:endParaRPr lang="fr-FR" dirty="0"/>
          </a:p>
        </p:txBody>
      </p:sp>
      <p:pic>
        <p:nvPicPr>
          <p:cNvPr id="7" name="Imag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9050"/>
            <a:ext cx="4540003" cy="6877050"/>
          </a:xfrm>
          <a:prstGeom prst="rect">
            <a:avLst/>
          </a:prstGeom>
        </p:spPr>
      </p:pic>
    </p:spTree>
    <p:extLst>
      <p:ext uri="{BB962C8B-B14F-4D97-AF65-F5344CB8AC3E}">
        <p14:creationId xmlns:p14="http://schemas.microsoft.com/office/powerpoint/2010/main" val="24914643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6" name="Rectangle 5"/>
          <p:cNvSpPr/>
          <p:nvPr userDrawn="1"/>
        </p:nvSpPr>
        <p:spPr>
          <a:xfrm>
            <a:off x="0" y="-14018"/>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userDrawn="1"/>
        </p:nvSpPr>
        <p:spPr>
          <a:xfrm>
            <a:off x="3133724" y="-166297"/>
            <a:ext cx="5543550" cy="2400657"/>
          </a:xfrm>
          <a:prstGeom prst="rect">
            <a:avLst/>
          </a:prstGeom>
          <a:noFill/>
        </p:spPr>
        <p:txBody>
          <a:bodyPr wrap="square" rtlCol="0">
            <a:spAutoFit/>
          </a:bodyPr>
          <a:lstStyle/>
          <a:p>
            <a:pPr algn="ctr"/>
            <a:r>
              <a:rPr lang="fr-FR" sz="15000" dirty="0">
                <a:solidFill>
                  <a:schemeClr val="tx2"/>
                </a:solidFill>
              </a:rPr>
              <a:t>M</a:t>
            </a:r>
            <a:r>
              <a:rPr lang="fr-FR" sz="15000" dirty="0">
                <a:solidFill>
                  <a:schemeClr val="accent2"/>
                </a:solidFill>
              </a:rPr>
              <a:t>E</a:t>
            </a:r>
            <a:r>
              <a:rPr lang="fr-FR" sz="15000" dirty="0">
                <a:solidFill>
                  <a:schemeClr val="accent4"/>
                </a:solidFill>
              </a:rPr>
              <a:t>R</a:t>
            </a:r>
            <a:r>
              <a:rPr lang="fr-FR" sz="15000" dirty="0">
                <a:solidFill>
                  <a:schemeClr val="accent3"/>
                </a:solidFill>
              </a:rPr>
              <a:t>C</a:t>
            </a:r>
            <a:r>
              <a:rPr lang="fr-FR" sz="15000" dirty="0">
                <a:solidFill>
                  <a:schemeClr val="tx2"/>
                </a:solidFill>
              </a:rPr>
              <a:t>I</a:t>
            </a:r>
          </a:p>
        </p:txBody>
      </p:sp>
      <p:pic>
        <p:nvPicPr>
          <p:cNvPr id="8" name="Imag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85097" y="2650297"/>
            <a:ext cx="1895888" cy="879648"/>
          </a:xfrm>
          <a:prstGeom prst="rect">
            <a:avLst/>
          </a:prstGeom>
        </p:spPr>
      </p:pic>
      <p:sp>
        <p:nvSpPr>
          <p:cNvPr id="9" name="ZoneTexte 8"/>
          <p:cNvSpPr txBox="1"/>
          <p:nvPr userDrawn="1"/>
        </p:nvSpPr>
        <p:spPr>
          <a:xfrm>
            <a:off x="3324225" y="3629867"/>
            <a:ext cx="5543550" cy="369332"/>
          </a:xfrm>
          <a:prstGeom prst="rect">
            <a:avLst/>
          </a:prstGeom>
          <a:noFill/>
        </p:spPr>
        <p:txBody>
          <a:bodyPr wrap="square" rtlCol="0">
            <a:spAutoFit/>
          </a:bodyPr>
          <a:lstStyle/>
          <a:p>
            <a:pPr algn="ctr"/>
            <a:r>
              <a:rPr lang="fr-FR" sz="1800" dirty="0">
                <a:solidFill>
                  <a:schemeClr val="tx2"/>
                </a:solidFill>
              </a:rPr>
              <a:t>www.una.fr</a:t>
            </a:r>
          </a:p>
        </p:txBody>
      </p:sp>
      <p:sp>
        <p:nvSpPr>
          <p:cNvPr id="11" name="Espace réservé du texte 10"/>
          <p:cNvSpPr>
            <a:spLocks noGrp="1"/>
          </p:cNvSpPr>
          <p:nvPr>
            <p:ph type="body" sz="quarter" idx="13" hasCustomPrompt="1"/>
          </p:nvPr>
        </p:nvSpPr>
        <p:spPr>
          <a:xfrm>
            <a:off x="3096418" y="5350062"/>
            <a:ext cx="5618163" cy="1184088"/>
          </a:xfrm>
        </p:spPr>
        <p:txBody>
          <a:bodyPr>
            <a:normAutofit/>
          </a:bodyPr>
          <a:lstStyle>
            <a:lvl1pPr marL="0" indent="0" algn="ctr">
              <a:buNone/>
              <a:defRPr sz="1800" b="0" baseline="0">
                <a:solidFill>
                  <a:schemeClr val="tx2"/>
                </a:solidFill>
              </a:defRPr>
            </a:lvl1pPr>
            <a:lvl2pPr marL="457200" indent="0" algn="ctr">
              <a:buNone/>
              <a:defRPr sz="1800">
                <a:solidFill>
                  <a:schemeClr val="tx2"/>
                </a:solidFill>
              </a:defRPr>
            </a:lvl2pPr>
            <a:lvl3pPr algn="ctr">
              <a:defRPr/>
            </a:lvl3pPr>
            <a:lvl4pPr algn="ctr">
              <a:defRPr/>
            </a:lvl4pPr>
            <a:lvl5pPr algn="ctr">
              <a:defRPr/>
            </a:lvl5pPr>
          </a:lstStyle>
          <a:p>
            <a:pPr lvl="0"/>
            <a:r>
              <a:rPr lang="fr-FR" dirty="0"/>
              <a:t>Contact </a:t>
            </a:r>
          </a:p>
          <a:p>
            <a:pPr lvl="0"/>
            <a:r>
              <a:rPr lang="fr-FR" dirty="0"/>
              <a:t>Prénom Nom</a:t>
            </a:r>
          </a:p>
          <a:p>
            <a:pPr lvl="1"/>
            <a:r>
              <a:rPr lang="fr-FR" dirty="0"/>
              <a:t>Adressemail@una.fr</a:t>
            </a:r>
          </a:p>
        </p:txBody>
      </p:sp>
      <p:pic>
        <p:nvPicPr>
          <p:cNvPr id="21" name="Image 2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02813" y="4151478"/>
            <a:ext cx="555690" cy="555690"/>
          </a:xfrm>
          <a:prstGeom prst="rect">
            <a:avLst/>
          </a:prstGeom>
        </p:spPr>
      </p:pic>
      <p:pic>
        <p:nvPicPr>
          <p:cNvPr id="25" name="Image 24"/>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293984" y="4144797"/>
            <a:ext cx="562371" cy="562371"/>
          </a:xfrm>
          <a:prstGeom prst="rect">
            <a:avLst/>
          </a:prstGeom>
        </p:spPr>
      </p:pic>
      <p:pic>
        <p:nvPicPr>
          <p:cNvPr id="26" name="Image 25"/>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5385155" y="4164063"/>
            <a:ext cx="562371" cy="562371"/>
          </a:xfrm>
          <a:prstGeom prst="rect">
            <a:avLst/>
          </a:prstGeom>
        </p:spPr>
      </p:pic>
      <p:pic>
        <p:nvPicPr>
          <p:cNvPr id="27" name="Image 26"/>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4521473" y="4164063"/>
            <a:ext cx="562371" cy="562371"/>
          </a:xfrm>
          <a:prstGeom prst="rect">
            <a:avLst/>
          </a:prstGeom>
        </p:spPr>
      </p:pic>
    </p:spTree>
    <p:extLst>
      <p:ext uri="{BB962C8B-B14F-4D97-AF65-F5344CB8AC3E}">
        <p14:creationId xmlns:p14="http://schemas.microsoft.com/office/powerpoint/2010/main" val="10780827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13"/>
          <p:cNvSpPr>
            <a:spLocks noGrp="1" noChangeArrowheads="1"/>
          </p:cNvSpPr>
          <p:nvPr>
            <p:ph type="ftr" sz="quarter" idx="10"/>
          </p:nvPr>
        </p:nvSpPr>
        <p:spPr/>
        <p:txBody>
          <a:bodyPr/>
          <a:lstStyle>
            <a:lvl1pPr>
              <a:defRPr/>
            </a:lvl1pPr>
          </a:lstStyle>
          <a:p>
            <a:pPr>
              <a:defRPr/>
            </a:pPr>
            <a:r>
              <a:rPr lang="fr-FR"/>
              <a:t>Journée nationale 2016 / Loi ASV</a:t>
            </a:r>
          </a:p>
        </p:txBody>
      </p:sp>
      <p:sp>
        <p:nvSpPr>
          <p:cNvPr id="4" name="Espace réservé du numéro de diapositive 3"/>
          <p:cNvSpPr>
            <a:spLocks noGrp="1" noChangeArrowheads="1"/>
          </p:cNvSpPr>
          <p:nvPr>
            <p:ph type="sldNum" sz="quarter" idx="11"/>
          </p:nvPr>
        </p:nvSpPr>
        <p:spPr>
          <a:xfrm>
            <a:off x="9347200" y="6553200"/>
            <a:ext cx="2844800" cy="476250"/>
          </a:xfrm>
          <a:prstGeom prst="rect">
            <a:avLst/>
          </a:prstGeom>
        </p:spPr>
        <p:txBody>
          <a:bodyPr/>
          <a:lstStyle>
            <a:lvl1pPr algn="r">
              <a:defRPr sz="1400">
                <a:solidFill>
                  <a:schemeClr val="bg1"/>
                </a:solidFill>
                <a:latin typeface="Arial" charset="0"/>
              </a:defRPr>
            </a:lvl1pPr>
          </a:lstStyle>
          <a:p>
            <a:pPr>
              <a:defRPr/>
            </a:pPr>
            <a:fld id="{1EDF5609-B870-420D-BDB6-8C44836B234D}" type="slidenum">
              <a:rPr lang="fr-FR"/>
              <a:pPr>
                <a:defRPr/>
              </a:pPr>
              <a:t>‹N°›</a:t>
            </a:fld>
            <a:endParaRPr lang="fr-FR"/>
          </a:p>
        </p:txBody>
      </p:sp>
    </p:spTree>
    <p:extLst>
      <p:ext uri="{BB962C8B-B14F-4D97-AF65-F5344CB8AC3E}">
        <p14:creationId xmlns:p14="http://schemas.microsoft.com/office/powerpoint/2010/main" val="38182143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35361" y="1341439"/>
            <a:ext cx="11137900" cy="4967287"/>
          </a:xfrm>
        </p:spPr>
        <p:txBody>
          <a:bodyPr/>
          <a:lstStyle>
            <a:lvl1pPr>
              <a:spcBef>
                <a:spcPts val="600"/>
              </a:spcBef>
              <a:spcAft>
                <a:spcPts val="600"/>
              </a:spcAft>
              <a:buSzPct val="125000"/>
              <a:buFont typeface="Franklin Gothic Book" pitchFamily="34" charset="0"/>
              <a:buChar char="■"/>
              <a:defRPr sz="2800" b="0">
                <a:latin typeface="Tw Cen MT" pitchFamily="34" charset="0"/>
              </a:defRPr>
            </a:lvl1pPr>
            <a:lvl2pPr>
              <a:spcBef>
                <a:spcPts val="600"/>
              </a:spcBef>
              <a:buSzPct val="150000"/>
              <a:buFont typeface="Franklin Gothic Book" pitchFamily="34" charset="0"/>
              <a:buChar char="•"/>
              <a:defRPr sz="2400">
                <a:latin typeface="Tw Cen MT" pitchFamily="34" charset="0"/>
              </a:defRPr>
            </a:lvl2pPr>
            <a:lvl3pPr>
              <a:spcBef>
                <a:spcPts val="600"/>
              </a:spcBef>
              <a:buSzPct val="100000"/>
              <a:buFont typeface="Wingdings" pitchFamily="2" charset="2"/>
              <a:buChar char="Ø"/>
              <a:defRPr sz="2000">
                <a:latin typeface="Tw Cen MT" pitchFamily="34" charset="0"/>
              </a:defRPr>
            </a:lvl3pPr>
            <a:lvl4pPr>
              <a:spcBef>
                <a:spcPts val="600"/>
              </a:spcBef>
              <a:buClr>
                <a:srgbClr val="A5C400"/>
              </a:buClr>
              <a:buSzPct val="150000"/>
              <a:buFont typeface="Arial" pitchFamily="34" charset="0"/>
              <a:buChar char="•"/>
              <a:defRPr sz="1600">
                <a:latin typeface="Tw Cen MT" pitchFamily="34" charset="0"/>
              </a:defRPr>
            </a:lvl4pPr>
            <a:lvl5pPr>
              <a:spcBef>
                <a:spcPts val="600"/>
              </a:spcBef>
              <a:buSzPct val="150000"/>
              <a:buFont typeface="Arial" pitchFamily="34" charset="0"/>
              <a:buChar char="•"/>
              <a:defRPr sz="1600">
                <a:latin typeface="Tw Cen MT"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Titre 5"/>
          <p:cNvSpPr>
            <a:spLocks noGrp="1"/>
          </p:cNvSpPr>
          <p:nvPr>
            <p:ph type="title"/>
          </p:nvPr>
        </p:nvSpPr>
        <p:spPr>
          <a:xfrm>
            <a:off x="335360" y="116632"/>
            <a:ext cx="9422837" cy="865188"/>
          </a:xfrm>
        </p:spPr>
        <p:txBody>
          <a:bodyPr/>
          <a:lstStyle>
            <a:lvl1pPr>
              <a:defRPr sz="3200" b="1">
                <a:latin typeface="Arial" pitchFamily="34" charset="0"/>
                <a:cs typeface="Arial" pitchFamily="34" charset="0"/>
              </a:defRPr>
            </a:lvl1pPr>
          </a:lstStyle>
          <a:p>
            <a:r>
              <a:rPr lang="fr-FR" dirty="0"/>
              <a:t>Cliquez pour modifier le style du titre</a:t>
            </a:r>
          </a:p>
        </p:txBody>
      </p:sp>
      <p:sp>
        <p:nvSpPr>
          <p:cNvPr id="4" name="Espace réservé du numéro de diapositive 3"/>
          <p:cNvSpPr>
            <a:spLocks noGrp="1" noChangeArrowheads="1"/>
          </p:cNvSpPr>
          <p:nvPr>
            <p:ph type="sldNum" sz="quarter" idx="10"/>
          </p:nvPr>
        </p:nvSpPr>
        <p:spPr>
          <a:xfrm>
            <a:off x="9347200" y="6553200"/>
            <a:ext cx="2844800" cy="304800"/>
          </a:xfrm>
          <a:prstGeom prst="rect">
            <a:avLst/>
          </a:prstGeom>
        </p:spPr>
        <p:txBody>
          <a:bodyPr/>
          <a:lstStyle>
            <a:lvl1pPr algn="r">
              <a:defRPr sz="1400">
                <a:solidFill>
                  <a:schemeClr val="bg1"/>
                </a:solidFill>
                <a:latin typeface="+mj-lt"/>
              </a:defRPr>
            </a:lvl1pPr>
          </a:lstStyle>
          <a:p>
            <a:pPr>
              <a:defRPr/>
            </a:pPr>
            <a:fld id="{75D09D1D-3ED7-48C1-A125-29A131A9C50F}" type="slidenum">
              <a:rPr lang="fr-FR" smtClean="0"/>
              <a:pPr>
                <a:defRPr/>
              </a:pPr>
              <a:t>‹N°›</a:t>
            </a:fld>
            <a:endParaRPr lang="fr-FR"/>
          </a:p>
        </p:txBody>
      </p:sp>
      <p:sp>
        <p:nvSpPr>
          <p:cNvPr id="5" name="Rectangle 13"/>
          <p:cNvSpPr>
            <a:spLocks noGrp="1" noChangeArrowheads="1"/>
          </p:cNvSpPr>
          <p:nvPr>
            <p:ph type="ftr" sz="quarter" idx="11"/>
          </p:nvPr>
        </p:nvSpPr>
        <p:spPr>
          <a:xfrm>
            <a:off x="0" y="6570663"/>
            <a:ext cx="8688288" cy="287337"/>
          </a:xfrm>
        </p:spPr>
        <p:txBody>
          <a:bodyPr/>
          <a:lstStyle>
            <a:lvl1pPr>
              <a:defRPr>
                <a:latin typeface="+mj-lt"/>
              </a:defRPr>
            </a:lvl1pPr>
          </a:lstStyle>
          <a:p>
            <a:pPr>
              <a:defRPr/>
            </a:pPr>
            <a:r>
              <a:rPr lang="fr-FR"/>
              <a:t>Journée nationale 2016 / Loi ASV</a:t>
            </a:r>
            <a:endParaRPr lang="fr-FR" dirty="0"/>
          </a:p>
        </p:txBody>
      </p:sp>
    </p:spTree>
    <p:extLst>
      <p:ext uri="{BB962C8B-B14F-4D97-AF65-F5344CB8AC3E}">
        <p14:creationId xmlns:p14="http://schemas.microsoft.com/office/powerpoint/2010/main" val="3958328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re de la présentation">
    <p:spTree>
      <p:nvGrpSpPr>
        <p:cNvPr id="1" name=""/>
        <p:cNvGrpSpPr/>
        <p:nvPr/>
      </p:nvGrpSpPr>
      <p:grpSpPr>
        <a:xfrm>
          <a:off x="0" y="0"/>
          <a:ext cx="0" cy="0"/>
          <a:chOff x="0" y="0"/>
          <a:chExt cx="0" cy="0"/>
        </a:xfrm>
      </p:grpSpPr>
      <p:pic>
        <p:nvPicPr>
          <p:cNvPr id="10" name="Imag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20972967">
            <a:off x="-589356" y="440466"/>
            <a:ext cx="4926742" cy="7098857"/>
          </a:xfrm>
          <a:prstGeom prst="rect">
            <a:avLst/>
          </a:prstGeom>
        </p:spPr>
      </p:pic>
      <p:pic>
        <p:nvPicPr>
          <p:cNvPr id="7" name="Imag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533650" y="3644045"/>
            <a:ext cx="9696449" cy="3442555"/>
          </a:xfrm>
          <a:prstGeom prst="rect">
            <a:avLst/>
          </a:prstGeom>
        </p:spPr>
      </p:pic>
      <p:pic>
        <p:nvPicPr>
          <p:cNvPr id="27" name="Image 26"/>
          <p:cNvPicPr>
            <a:picLocks noChangeAspect="1"/>
          </p:cNvPicPr>
          <p:nvPr userDrawn="1"/>
        </p:nvPicPr>
        <p:blipFill rotWithShape="1">
          <a:blip r:embed="rId4" cstate="email">
            <a:extLst>
              <a:ext uri="{28A0092B-C50C-407E-A947-70E740481C1C}">
                <a14:useLocalDpi xmlns:a14="http://schemas.microsoft.com/office/drawing/2010/main"/>
              </a:ext>
            </a:extLst>
          </a:blip>
          <a:srcRect t="-50878" r="-126"/>
          <a:stretch/>
        </p:blipFill>
        <p:spPr>
          <a:xfrm>
            <a:off x="129448" y="-4208830"/>
            <a:ext cx="9061193" cy="8624419"/>
          </a:xfrm>
          <a:prstGeom prst="diamond">
            <a:avLst/>
          </a:prstGeom>
        </p:spPr>
      </p:pic>
      <p:sp>
        <p:nvSpPr>
          <p:cNvPr id="36" name="Rectangle 35"/>
          <p:cNvSpPr/>
          <p:nvPr userDrawn="1"/>
        </p:nvSpPr>
        <p:spPr>
          <a:xfrm>
            <a:off x="-3" y="6805545"/>
            <a:ext cx="12211765" cy="52455"/>
          </a:xfrm>
          <a:prstGeom prst="rect">
            <a:avLst/>
          </a:prstGeom>
          <a:solidFill>
            <a:srgbClr val="057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userDrawn="1"/>
        </p:nvSpPr>
        <p:spPr>
          <a:xfrm rot="5400000">
            <a:off x="5894318" y="925078"/>
            <a:ext cx="417578" cy="12282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rot="20972967">
            <a:off x="2079146" y="3356725"/>
            <a:ext cx="1925855" cy="2835946"/>
          </a:xfrm>
          <a:prstGeom prst="rect">
            <a:avLst/>
          </a:prstGeom>
        </p:spPr>
      </p:pic>
      <p:sp>
        <p:nvSpPr>
          <p:cNvPr id="30" name="Rectangle 29"/>
          <p:cNvSpPr/>
          <p:nvPr userDrawn="1"/>
        </p:nvSpPr>
        <p:spPr>
          <a:xfrm rot="18831617">
            <a:off x="1805465" y="-1032132"/>
            <a:ext cx="706582" cy="6815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p:cNvSpPr/>
          <p:nvPr userDrawn="1"/>
        </p:nvSpPr>
        <p:spPr>
          <a:xfrm rot="2635807">
            <a:off x="5369055" y="-2055633"/>
            <a:ext cx="706582" cy="11675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8824981" y="983804"/>
            <a:ext cx="2326606" cy="1079491"/>
          </a:xfrm>
          <a:prstGeom prst="rect">
            <a:avLst/>
          </a:prstGeom>
        </p:spPr>
      </p:pic>
      <p:sp>
        <p:nvSpPr>
          <p:cNvPr id="2" name="Titre 1"/>
          <p:cNvSpPr>
            <a:spLocks noGrp="1"/>
          </p:cNvSpPr>
          <p:nvPr>
            <p:ph type="ctrTitle"/>
          </p:nvPr>
        </p:nvSpPr>
        <p:spPr>
          <a:xfrm>
            <a:off x="6131608" y="2653589"/>
            <a:ext cx="6128103" cy="524392"/>
          </a:xfrm>
        </p:spPr>
        <p:txBody>
          <a:bodyPr anchor="b">
            <a:noAutofit/>
          </a:bodyPr>
          <a:lstStyle>
            <a:lvl1pPr algn="ctr">
              <a:defRPr sz="3600"/>
            </a:lvl1pPr>
          </a:lstStyle>
          <a:p>
            <a:r>
              <a:rPr lang="fr-FR" dirty="0"/>
              <a:t>Modifiez le style du titre</a:t>
            </a:r>
          </a:p>
        </p:txBody>
      </p:sp>
    </p:spTree>
    <p:extLst>
      <p:ext uri="{BB962C8B-B14F-4D97-AF65-F5344CB8AC3E}">
        <p14:creationId xmlns:p14="http://schemas.microsoft.com/office/powerpoint/2010/main" val="19438600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p:nvPr>
        </p:nvSpPr>
        <p:spPr>
          <a:xfrm>
            <a:off x="2578608" y="299024"/>
            <a:ext cx="9363675" cy="758270"/>
          </a:xfrm>
        </p:spPr>
        <p:txBody>
          <a:bodyPr/>
          <a:lstStyle/>
          <a:p>
            <a:r>
              <a:rPr lang="fr-FR" dirty="0"/>
              <a:t>Modifiez le style du titre</a:t>
            </a:r>
          </a:p>
        </p:txBody>
      </p:sp>
      <p:sp>
        <p:nvSpPr>
          <p:cNvPr id="3" name="Espace réservé de la date 2"/>
          <p:cNvSpPr>
            <a:spLocks noGrp="1"/>
          </p:cNvSpPr>
          <p:nvPr>
            <p:ph type="dt" sz="half" idx="10"/>
          </p:nvPr>
        </p:nvSpPr>
        <p:spPr/>
        <p:txBody>
          <a:bodyPr/>
          <a:lstStyle/>
          <a:p>
            <a:fld id="{C9100737-4C62-4E79-8EBC-EBCD13281EC2}" type="datetimeFigureOut">
              <a:rPr lang="fr-FR" smtClean="0"/>
              <a:pPr/>
              <a:t>01/12/2023</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11" name="Chevron 10"/>
          <p:cNvSpPr/>
          <p:nvPr userDrawn="1"/>
        </p:nvSpPr>
        <p:spPr>
          <a:xfrm rot="10800000">
            <a:off x="548641" y="1629215"/>
            <a:ext cx="398033" cy="580916"/>
          </a:xfrm>
          <a:prstGeom prst="chevron">
            <a:avLst/>
          </a:prstGeom>
          <a:solidFill>
            <a:srgbClr val="057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 name="Chevron 11"/>
          <p:cNvSpPr/>
          <p:nvPr userDrawn="1"/>
        </p:nvSpPr>
        <p:spPr>
          <a:xfrm rot="10800000">
            <a:off x="548640" y="2668353"/>
            <a:ext cx="398033" cy="580916"/>
          </a:xfrm>
          <a:prstGeom prst="chevron">
            <a:avLst/>
          </a:prstGeom>
          <a:solidFill>
            <a:srgbClr val="057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3" name="Chevron 12"/>
          <p:cNvSpPr/>
          <p:nvPr userDrawn="1"/>
        </p:nvSpPr>
        <p:spPr>
          <a:xfrm rot="10800000">
            <a:off x="548641" y="3738050"/>
            <a:ext cx="398033" cy="580916"/>
          </a:xfrm>
          <a:prstGeom prst="chevron">
            <a:avLst/>
          </a:prstGeom>
          <a:solidFill>
            <a:srgbClr val="057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4" name="Chevron 13"/>
          <p:cNvSpPr/>
          <p:nvPr userDrawn="1"/>
        </p:nvSpPr>
        <p:spPr>
          <a:xfrm rot="10800000">
            <a:off x="548641" y="4808646"/>
            <a:ext cx="398033" cy="580916"/>
          </a:xfrm>
          <a:prstGeom prst="chevron">
            <a:avLst/>
          </a:prstGeom>
          <a:solidFill>
            <a:srgbClr val="057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9" name="Espace réservé du texte 18"/>
          <p:cNvSpPr>
            <a:spLocks noGrp="1"/>
          </p:cNvSpPr>
          <p:nvPr>
            <p:ph type="body" sz="quarter" idx="13"/>
          </p:nvPr>
        </p:nvSpPr>
        <p:spPr>
          <a:xfrm>
            <a:off x="1197079" y="1546974"/>
            <a:ext cx="9489455" cy="771525"/>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0" name="Espace réservé du texte 18"/>
          <p:cNvSpPr>
            <a:spLocks noGrp="1"/>
          </p:cNvSpPr>
          <p:nvPr>
            <p:ph type="body" sz="quarter" idx="14"/>
          </p:nvPr>
        </p:nvSpPr>
        <p:spPr>
          <a:xfrm>
            <a:off x="1197079" y="2588128"/>
            <a:ext cx="9489455" cy="771525"/>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1" name="Espace réservé du texte 18"/>
          <p:cNvSpPr>
            <a:spLocks noGrp="1"/>
          </p:cNvSpPr>
          <p:nvPr>
            <p:ph type="body" sz="quarter" idx="15"/>
          </p:nvPr>
        </p:nvSpPr>
        <p:spPr>
          <a:xfrm>
            <a:off x="1197078" y="3664438"/>
            <a:ext cx="9489455" cy="771525"/>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2" name="Espace réservé du texte 18"/>
          <p:cNvSpPr>
            <a:spLocks noGrp="1"/>
          </p:cNvSpPr>
          <p:nvPr>
            <p:ph type="body" sz="quarter" idx="16"/>
          </p:nvPr>
        </p:nvSpPr>
        <p:spPr>
          <a:xfrm>
            <a:off x="1201408" y="4769591"/>
            <a:ext cx="9489455" cy="771525"/>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grpSp>
        <p:nvGrpSpPr>
          <p:cNvPr id="24" name="Groupe 23"/>
          <p:cNvGrpSpPr/>
          <p:nvPr userDrawn="1"/>
        </p:nvGrpSpPr>
        <p:grpSpPr>
          <a:xfrm>
            <a:off x="11526527" y="6239080"/>
            <a:ext cx="435596" cy="618920"/>
            <a:chOff x="11526527" y="6239080"/>
            <a:chExt cx="435596" cy="618920"/>
          </a:xfrm>
        </p:grpSpPr>
        <p:sp>
          <p:nvSpPr>
            <p:cNvPr id="25" name="Rectangle 24"/>
            <p:cNvSpPr/>
            <p:nvPr/>
          </p:nvSpPr>
          <p:spPr>
            <a:xfrm>
              <a:off x="11563350" y="6239080"/>
              <a:ext cx="361950" cy="618920"/>
            </a:xfrm>
            <a:prstGeom prst="rect">
              <a:avLst/>
            </a:prstGeom>
            <a:solidFill>
              <a:srgbClr val="A5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Triangle rectangle 25"/>
            <p:cNvSpPr/>
            <p:nvPr/>
          </p:nvSpPr>
          <p:spPr>
            <a:xfrm rot="5400000">
              <a:off x="11544402" y="6221205"/>
              <a:ext cx="399845" cy="43559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5" name="Espace réservé du numéro de diapositive 4"/>
          <p:cNvSpPr>
            <a:spLocks noGrp="1"/>
          </p:cNvSpPr>
          <p:nvPr>
            <p:ph type="sldNum" sz="quarter" idx="12"/>
          </p:nvPr>
        </p:nvSpPr>
        <p:spPr/>
        <p:txBody>
          <a:bodyPr/>
          <a:lstStyle/>
          <a:p>
            <a:fld id="{970B7D9D-E7F6-4951-9F05-CC6F7844E54C}" type="slidenum">
              <a:rPr lang="fr-FR" smtClean="0"/>
              <a:pPr/>
              <a:t>‹N°›</a:t>
            </a:fld>
            <a:endParaRPr lang="fr-FR" dirty="0"/>
          </a:p>
        </p:txBody>
      </p:sp>
    </p:spTree>
    <p:extLst>
      <p:ext uri="{BB962C8B-B14F-4D97-AF65-F5344CB8AC3E}">
        <p14:creationId xmlns:p14="http://schemas.microsoft.com/office/powerpoint/2010/main" val="2163389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apositive de base">
    <p:spTree>
      <p:nvGrpSpPr>
        <p:cNvPr id="1" name=""/>
        <p:cNvGrpSpPr/>
        <p:nvPr/>
      </p:nvGrpSpPr>
      <p:grpSpPr>
        <a:xfrm>
          <a:off x="0" y="0"/>
          <a:ext cx="0" cy="0"/>
          <a:chOff x="0" y="0"/>
          <a:chExt cx="0" cy="0"/>
        </a:xfrm>
      </p:grpSpPr>
      <p:sp>
        <p:nvSpPr>
          <p:cNvPr id="6" name="Rectangle 5"/>
          <p:cNvSpPr/>
          <p:nvPr userDrawn="1"/>
        </p:nvSpPr>
        <p:spPr>
          <a:xfrm rot="5400000">
            <a:off x="6729844" y="-4319152"/>
            <a:ext cx="1143004" cy="9781310"/>
          </a:xfrm>
          <a:prstGeom prst="rect">
            <a:avLst/>
          </a:prstGeom>
          <a:solidFill>
            <a:srgbClr val="057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riangle rectangle 6"/>
          <p:cNvSpPr/>
          <p:nvPr userDrawn="1"/>
        </p:nvSpPr>
        <p:spPr>
          <a:xfrm rot="10800000">
            <a:off x="7543806" y="-1"/>
            <a:ext cx="4648194" cy="114300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 name="Groupe 8"/>
          <p:cNvGrpSpPr/>
          <p:nvPr userDrawn="1"/>
        </p:nvGrpSpPr>
        <p:grpSpPr>
          <a:xfrm>
            <a:off x="11526527" y="6239080"/>
            <a:ext cx="435596" cy="618920"/>
            <a:chOff x="11526527" y="6239080"/>
            <a:chExt cx="435596" cy="618920"/>
          </a:xfrm>
        </p:grpSpPr>
        <p:sp>
          <p:nvSpPr>
            <p:cNvPr id="10" name="Rectangle 9"/>
            <p:cNvSpPr/>
            <p:nvPr/>
          </p:nvSpPr>
          <p:spPr>
            <a:xfrm>
              <a:off x="11563350" y="6239080"/>
              <a:ext cx="361950" cy="618920"/>
            </a:xfrm>
            <a:prstGeom prst="rect">
              <a:avLst/>
            </a:prstGeom>
            <a:solidFill>
              <a:srgbClr val="A5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Triangle rectangle 10"/>
            <p:cNvSpPr/>
            <p:nvPr/>
          </p:nvSpPr>
          <p:spPr>
            <a:xfrm rot="5400000">
              <a:off x="11544402" y="6221205"/>
              <a:ext cx="399845" cy="43559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 name="Titre 1"/>
          <p:cNvSpPr>
            <a:spLocks noGrp="1"/>
          </p:cNvSpPr>
          <p:nvPr>
            <p:ph type="title"/>
          </p:nvPr>
        </p:nvSpPr>
        <p:spPr>
          <a:xfrm>
            <a:off x="2715768" y="269320"/>
            <a:ext cx="9209532" cy="617648"/>
          </a:xfrm>
        </p:spPr>
        <p:txBody>
          <a:bodyPr/>
          <a:lstStyle>
            <a:lvl1pPr>
              <a:defRPr>
                <a:solidFill>
                  <a:schemeClr val="bg1"/>
                </a:solidFill>
              </a:defRPr>
            </a:lvl1pPr>
          </a:lstStyle>
          <a:p>
            <a:r>
              <a:rPr lang="fr-FR" dirty="0"/>
              <a:t>Modifiez le style du titre</a:t>
            </a:r>
          </a:p>
        </p:txBody>
      </p:sp>
      <p:sp>
        <p:nvSpPr>
          <p:cNvPr id="14" name="Espace réservé du texte 18"/>
          <p:cNvSpPr>
            <a:spLocks noGrp="1"/>
          </p:cNvSpPr>
          <p:nvPr>
            <p:ph type="body" sz="quarter" idx="13"/>
          </p:nvPr>
        </p:nvSpPr>
        <p:spPr>
          <a:xfrm>
            <a:off x="210238" y="1664539"/>
            <a:ext cx="9489455" cy="771525"/>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0774833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ise en avant d'un sujet">
    <p:spTree>
      <p:nvGrpSpPr>
        <p:cNvPr id="1" name=""/>
        <p:cNvGrpSpPr/>
        <p:nvPr/>
      </p:nvGrpSpPr>
      <p:grpSpPr>
        <a:xfrm>
          <a:off x="0" y="0"/>
          <a:ext cx="0" cy="0"/>
          <a:chOff x="0" y="0"/>
          <a:chExt cx="0" cy="0"/>
        </a:xfrm>
      </p:grpSpPr>
      <p:sp>
        <p:nvSpPr>
          <p:cNvPr id="6" name="Triangle isocèle 5"/>
          <p:cNvSpPr/>
          <p:nvPr userDrawn="1"/>
        </p:nvSpPr>
        <p:spPr>
          <a:xfrm rot="10800000">
            <a:off x="1938528" y="-1"/>
            <a:ext cx="10253472" cy="1506070"/>
          </a:xfrm>
          <a:prstGeom prst="triangle">
            <a:avLst/>
          </a:prstGeom>
          <a:solidFill>
            <a:srgbClr val="057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 name="Groupe 7"/>
          <p:cNvGrpSpPr/>
          <p:nvPr userDrawn="1"/>
        </p:nvGrpSpPr>
        <p:grpSpPr>
          <a:xfrm>
            <a:off x="11506687" y="6239080"/>
            <a:ext cx="435596" cy="618920"/>
            <a:chOff x="11526527" y="6239080"/>
            <a:chExt cx="435596" cy="618920"/>
          </a:xfrm>
        </p:grpSpPr>
        <p:sp>
          <p:nvSpPr>
            <p:cNvPr id="9" name="Rectangle 8"/>
            <p:cNvSpPr/>
            <p:nvPr/>
          </p:nvSpPr>
          <p:spPr>
            <a:xfrm>
              <a:off x="11563350" y="6239080"/>
              <a:ext cx="361950" cy="618920"/>
            </a:xfrm>
            <a:prstGeom prst="rect">
              <a:avLst/>
            </a:prstGeom>
            <a:solidFill>
              <a:srgbClr val="A5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riangle rectangle 9"/>
            <p:cNvSpPr/>
            <p:nvPr/>
          </p:nvSpPr>
          <p:spPr>
            <a:xfrm rot="5400000">
              <a:off x="11544402" y="6221205"/>
              <a:ext cx="399845" cy="43559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 name="Titre 1"/>
          <p:cNvSpPr>
            <a:spLocks noGrp="1"/>
          </p:cNvSpPr>
          <p:nvPr>
            <p:ph type="title"/>
          </p:nvPr>
        </p:nvSpPr>
        <p:spPr>
          <a:xfrm>
            <a:off x="2395728" y="299024"/>
            <a:ext cx="9546555" cy="615376"/>
          </a:xfrm>
        </p:spPr>
        <p:txBody>
          <a:bodyPr/>
          <a:lstStyle>
            <a:lvl1pPr algn="ctr">
              <a:defRPr>
                <a:solidFill>
                  <a:schemeClr val="bg1"/>
                </a:solidFill>
              </a:defRPr>
            </a:lvl1pPr>
          </a:lstStyle>
          <a:p>
            <a:r>
              <a:rPr lang="fr-FR" dirty="0"/>
              <a:t>Modifiez le style du titre</a:t>
            </a:r>
          </a:p>
        </p:txBody>
      </p:sp>
      <p:sp>
        <p:nvSpPr>
          <p:cNvPr id="3" name="Espace réservé de la date 2"/>
          <p:cNvSpPr>
            <a:spLocks noGrp="1"/>
          </p:cNvSpPr>
          <p:nvPr>
            <p:ph type="dt" sz="half" idx="10"/>
          </p:nvPr>
        </p:nvSpPr>
        <p:spPr/>
        <p:txBody>
          <a:bodyPr/>
          <a:lstStyle/>
          <a:p>
            <a:fld id="{C9100737-4C62-4E79-8EBC-EBCD13281EC2}" type="datetimeFigureOut">
              <a:rPr lang="fr-FR" smtClean="0"/>
              <a:pPr/>
              <a:t>01/12/2023</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a:xfrm>
            <a:off x="9199083" y="6597749"/>
            <a:ext cx="2706377" cy="208134"/>
          </a:xfrm>
        </p:spPr>
        <p:txBody>
          <a:bodyPr/>
          <a:lstStyle/>
          <a:p>
            <a:fld id="{970B7D9D-E7F6-4951-9F05-CC6F7844E54C}" type="slidenum">
              <a:rPr lang="fr-FR" smtClean="0"/>
              <a:pPr/>
              <a:t>‹N°›</a:t>
            </a:fld>
            <a:endParaRPr lang="fr-FR" dirty="0"/>
          </a:p>
        </p:txBody>
      </p:sp>
      <p:sp>
        <p:nvSpPr>
          <p:cNvPr id="13" name="Espace réservé du texte 18"/>
          <p:cNvSpPr>
            <a:spLocks noGrp="1"/>
          </p:cNvSpPr>
          <p:nvPr>
            <p:ph type="body" sz="quarter" idx="13"/>
          </p:nvPr>
        </p:nvSpPr>
        <p:spPr>
          <a:xfrm>
            <a:off x="210238" y="1664539"/>
            <a:ext cx="9489455" cy="771525"/>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658575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p:nvPr>
        </p:nvSpPr>
        <p:spPr>
          <a:xfrm>
            <a:off x="2578608" y="299024"/>
            <a:ext cx="9363675" cy="758270"/>
          </a:xfrm>
        </p:spPr>
        <p:txBody>
          <a:bodyPr/>
          <a:lstStyle/>
          <a:p>
            <a:r>
              <a:rPr lang="fr-FR" dirty="0"/>
              <a:t>Modifiez le style du titre</a:t>
            </a:r>
          </a:p>
        </p:txBody>
      </p:sp>
      <p:sp>
        <p:nvSpPr>
          <p:cNvPr id="3" name="Espace réservé de la date 2"/>
          <p:cNvSpPr>
            <a:spLocks noGrp="1"/>
          </p:cNvSpPr>
          <p:nvPr>
            <p:ph type="dt" sz="half" idx="10"/>
          </p:nvPr>
        </p:nvSpPr>
        <p:spPr/>
        <p:txBody>
          <a:bodyPr/>
          <a:lstStyle/>
          <a:p>
            <a:fld id="{C9100737-4C62-4E79-8EBC-EBCD13281EC2}" type="datetimeFigureOut">
              <a:rPr lang="fr-FR" smtClean="0"/>
              <a:pPr/>
              <a:t>01/12/2023</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11" name="Chevron 10"/>
          <p:cNvSpPr/>
          <p:nvPr userDrawn="1"/>
        </p:nvSpPr>
        <p:spPr>
          <a:xfrm rot="10800000">
            <a:off x="548641" y="1629215"/>
            <a:ext cx="398033" cy="580916"/>
          </a:xfrm>
          <a:prstGeom prst="chevron">
            <a:avLst/>
          </a:prstGeom>
          <a:solidFill>
            <a:srgbClr val="057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 name="Chevron 11"/>
          <p:cNvSpPr/>
          <p:nvPr userDrawn="1"/>
        </p:nvSpPr>
        <p:spPr>
          <a:xfrm rot="10800000">
            <a:off x="548640" y="2668353"/>
            <a:ext cx="398033" cy="580916"/>
          </a:xfrm>
          <a:prstGeom prst="chevron">
            <a:avLst/>
          </a:prstGeom>
          <a:solidFill>
            <a:srgbClr val="057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3" name="Chevron 12"/>
          <p:cNvSpPr/>
          <p:nvPr userDrawn="1"/>
        </p:nvSpPr>
        <p:spPr>
          <a:xfrm rot="10800000">
            <a:off x="548641" y="3738050"/>
            <a:ext cx="398033" cy="580916"/>
          </a:xfrm>
          <a:prstGeom prst="chevron">
            <a:avLst/>
          </a:prstGeom>
          <a:solidFill>
            <a:srgbClr val="057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4" name="Chevron 13"/>
          <p:cNvSpPr/>
          <p:nvPr userDrawn="1"/>
        </p:nvSpPr>
        <p:spPr>
          <a:xfrm rot="10800000">
            <a:off x="548641" y="4808646"/>
            <a:ext cx="398033" cy="580916"/>
          </a:xfrm>
          <a:prstGeom prst="chevron">
            <a:avLst/>
          </a:prstGeom>
          <a:solidFill>
            <a:srgbClr val="057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9" name="Espace réservé du texte 18"/>
          <p:cNvSpPr>
            <a:spLocks noGrp="1"/>
          </p:cNvSpPr>
          <p:nvPr>
            <p:ph type="body" sz="quarter" idx="13"/>
          </p:nvPr>
        </p:nvSpPr>
        <p:spPr>
          <a:xfrm>
            <a:off x="1197079" y="1546974"/>
            <a:ext cx="9489455" cy="771525"/>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0" name="Espace réservé du texte 18"/>
          <p:cNvSpPr>
            <a:spLocks noGrp="1"/>
          </p:cNvSpPr>
          <p:nvPr>
            <p:ph type="body" sz="quarter" idx="14"/>
          </p:nvPr>
        </p:nvSpPr>
        <p:spPr>
          <a:xfrm>
            <a:off x="1197079" y="2588128"/>
            <a:ext cx="9489455" cy="771525"/>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1" name="Espace réservé du texte 18"/>
          <p:cNvSpPr>
            <a:spLocks noGrp="1"/>
          </p:cNvSpPr>
          <p:nvPr>
            <p:ph type="body" sz="quarter" idx="15"/>
          </p:nvPr>
        </p:nvSpPr>
        <p:spPr>
          <a:xfrm>
            <a:off x="1197078" y="3664438"/>
            <a:ext cx="9489455" cy="771525"/>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2" name="Espace réservé du texte 18"/>
          <p:cNvSpPr>
            <a:spLocks noGrp="1"/>
          </p:cNvSpPr>
          <p:nvPr>
            <p:ph type="body" sz="quarter" idx="16"/>
          </p:nvPr>
        </p:nvSpPr>
        <p:spPr>
          <a:xfrm>
            <a:off x="1201408" y="4769591"/>
            <a:ext cx="9489455" cy="771525"/>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grpSp>
        <p:nvGrpSpPr>
          <p:cNvPr id="24" name="Groupe 23"/>
          <p:cNvGrpSpPr/>
          <p:nvPr userDrawn="1"/>
        </p:nvGrpSpPr>
        <p:grpSpPr>
          <a:xfrm>
            <a:off x="11526527" y="6239080"/>
            <a:ext cx="435596" cy="618920"/>
            <a:chOff x="11526527" y="6239080"/>
            <a:chExt cx="435596" cy="618920"/>
          </a:xfrm>
        </p:grpSpPr>
        <p:sp>
          <p:nvSpPr>
            <p:cNvPr id="25" name="Rectangle 24"/>
            <p:cNvSpPr/>
            <p:nvPr/>
          </p:nvSpPr>
          <p:spPr>
            <a:xfrm>
              <a:off x="11563350" y="6239080"/>
              <a:ext cx="361950" cy="618920"/>
            </a:xfrm>
            <a:prstGeom prst="rect">
              <a:avLst/>
            </a:prstGeom>
            <a:solidFill>
              <a:srgbClr val="A5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Triangle rectangle 25"/>
            <p:cNvSpPr/>
            <p:nvPr/>
          </p:nvSpPr>
          <p:spPr>
            <a:xfrm rot="5400000">
              <a:off x="11544402" y="6221205"/>
              <a:ext cx="399845" cy="43559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5" name="Espace réservé du numéro de diapositive 4"/>
          <p:cNvSpPr>
            <a:spLocks noGrp="1"/>
          </p:cNvSpPr>
          <p:nvPr>
            <p:ph type="sldNum" sz="quarter" idx="12"/>
          </p:nvPr>
        </p:nvSpPr>
        <p:spPr/>
        <p:txBody>
          <a:bodyPr/>
          <a:lstStyle/>
          <a:p>
            <a:fld id="{970B7D9D-E7F6-4951-9F05-CC6F7844E54C}" type="slidenum">
              <a:rPr lang="fr-FR" smtClean="0"/>
              <a:pPr/>
              <a:t>‹N°›</a:t>
            </a:fld>
            <a:endParaRPr lang="fr-FR" dirty="0"/>
          </a:p>
        </p:txBody>
      </p:sp>
    </p:spTree>
    <p:extLst>
      <p:ext uri="{BB962C8B-B14F-4D97-AF65-F5344CB8AC3E}">
        <p14:creationId xmlns:p14="http://schemas.microsoft.com/office/powerpoint/2010/main" val="26204239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ise en avant 3 sujets/étapes">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C9100737-4C62-4E79-8EBC-EBCD13281EC2}" type="datetimeFigureOut">
              <a:rPr lang="fr-FR" smtClean="0"/>
              <a:pPr/>
              <a:t>01/12/2023</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6" name="Rectangle 5"/>
          <p:cNvSpPr/>
          <p:nvPr userDrawn="1"/>
        </p:nvSpPr>
        <p:spPr>
          <a:xfrm>
            <a:off x="1161826" y="2679326"/>
            <a:ext cx="2689412" cy="35930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userDrawn="1"/>
        </p:nvSpPr>
        <p:spPr>
          <a:xfrm>
            <a:off x="5047130" y="2679326"/>
            <a:ext cx="2689412" cy="35930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userDrawn="1"/>
        </p:nvSpPr>
        <p:spPr>
          <a:xfrm>
            <a:off x="8780033" y="2679326"/>
            <a:ext cx="2689412" cy="35930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riangle isocèle 8"/>
          <p:cNvSpPr/>
          <p:nvPr userDrawn="1"/>
        </p:nvSpPr>
        <p:spPr>
          <a:xfrm rot="10800000">
            <a:off x="1828800" y="-1"/>
            <a:ext cx="10363200" cy="1506068"/>
          </a:xfrm>
          <a:prstGeom prst="triangle">
            <a:avLst/>
          </a:prstGeom>
          <a:solidFill>
            <a:srgbClr val="057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4" name="Groupe 13"/>
          <p:cNvGrpSpPr/>
          <p:nvPr userDrawn="1"/>
        </p:nvGrpSpPr>
        <p:grpSpPr>
          <a:xfrm>
            <a:off x="11526527" y="6239080"/>
            <a:ext cx="435596" cy="618920"/>
            <a:chOff x="11526527" y="6239080"/>
            <a:chExt cx="435596" cy="618920"/>
          </a:xfrm>
        </p:grpSpPr>
        <p:sp>
          <p:nvSpPr>
            <p:cNvPr id="15" name="Rectangle 14"/>
            <p:cNvSpPr/>
            <p:nvPr/>
          </p:nvSpPr>
          <p:spPr>
            <a:xfrm>
              <a:off x="11563350" y="6239080"/>
              <a:ext cx="361950" cy="618920"/>
            </a:xfrm>
            <a:prstGeom prst="rect">
              <a:avLst/>
            </a:prstGeom>
            <a:solidFill>
              <a:srgbClr val="A5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Triangle rectangle 15"/>
            <p:cNvSpPr/>
            <p:nvPr/>
          </p:nvSpPr>
          <p:spPr>
            <a:xfrm rot="5400000">
              <a:off x="11544402" y="6221205"/>
              <a:ext cx="399845" cy="43559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 name="Titre 1"/>
          <p:cNvSpPr>
            <a:spLocks noGrp="1"/>
          </p:cNvSpPr>
          <p:nvPr>
            <p:ph type="title"/>
          </p:nvPr>
        </p:nvSpPr>
        <p:spPr>
          <a:xfrm>
            <a:off x="2368296" y="299024"/>
            <a:ext cx="9573987" cy="633664"/>
          </a:xfrm>
        </p:spPr>
        <p:txBody>
          <a:bodyPr/>
          <a:lstStyle>
            <a:lvl1pPr algn="ctr">
              <a:defRPr>
                <a:solidFill>
                  <a:schemeClr val="bg1"/>
                </a:solidFill>
              </a:defRPr>
            </a:lvl1pPr>
          </a:lstStyle>
          <a:p>
            <a:r>
              <a:rPr lang="fr-FR" dirty="0"/>
              <a:t>Modifiez le style du titre</a:t>
            </a:r>
          </a:p>
        </p:txBody>
      </p:sp>
      <p:sp>
        <p:nvSpPr>
          <p:cNvPr id="18" name="Espace réservé du texte 18"/>
          <p:cNvSpPr>
            <a:spLocks noGrp="1"/>
          </p:cNvSpPr>
          <p:nvPr>
            <p:ph type="body" sz="quarter" idx="16"/>
          </p:nvPr>
        </p:nvSpPr>
        <p:spPr>
          <a:xfrm>
            <a:off x="1351272" y="2894622"/>
            <a:ext cx="2358579" cy="3244921"/>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9" name="Espace réservé du texte 18"/>
          <p:cNvSpPr>
            <a:spLocks noGrp="1"/>
          </p:cNvSpPr>
          <p:nvPr>
            <p:ph type="body" sz="quarter" idx="17"/>
          </p:nvPr>
        </p:nvSpPr>
        <p:spPr>
          <a:xfrm>
            <a:off x="5212546" y="2894622"/>
            <a:ext cx="2358579" cy="3244921"/>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0" name="Espace réservé du texte 18"/>
          <p:cNvSpPr>
            <a:spLocks noGrp="1"/>
          </p:cNvSpPr>
          <p:nvPr>
            <p:ph type="body" sz="quarter" idx="18"/>
          </p:nvPr>
        </p:nvSpPr>
        <p:spPr>
          <a:xfrm>
            <a:off x="8945449" y="2894621"/>
            <a:ext cx="2358579" cy="3244921"/>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numéro de diapositive 4"/>
          <p:cNvSpPr>
            <a:spLocks noGrp="1"/>
          </p:cNvSpPr>
          <p:nvPr>
            <p:ph type="sldNum" sz="quarter" idx="12"/>
          </p:nvPr>
        </p:nvSpPr>
        <p:spPr/>
        <p:txBody>
          <a:bodyPr/>
          <a:lstStyle/>
          <a:p>
            <a:fld id="{970B7D9D-E7F6-4951-9F05-CC6F7844E54C}" type="slidenum">
              <a:rPr lang="fr-FR" smtClean="0"/>
              <a:pPr/>
              <a:t>‹N°›</a:t>
            </a:fld>
            <a:endParaRPr lang="fr-FR" dirty="0"/>
          </a:p>
        </p:txBody>
      </p:sp>
    </p:spTree>
    <p:extLst>
      <p:ext uri="{BB962C8B-B14F-4D97-AF65-F5344CB8AC3E}">
        <p14:creationId xmlns:p14="http://schemas.microsoft.com/office/powerpoint/2010/main" val="36711051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ransition">
    <p:spTree>
      <p:nvGrpSpPr>
        <p:cNvPr id="1" name=""/>
        <p:cNvGrpSpPr/>
        <p:nvPr/>
      </p:nvGrpSpPr>
      <p:grpSpPr>
        <a:xfrm>
          <a:off x="0" y="0"/>
          <a:ext cx="0" cy="0"/>
          <a:chOff x="0" y="0"/>
          <a:chExt cx="0" cy="0"/>
        </a:xfrm>
      </p:grpSpPr>
      <p:pic>
        <p:nvPicPr>
          <p:cNvPr id="6" name="Image 5"/>
          <p:cNvPicPr>
            <a:picLocks noChangeAspect="1"/>
          </p:cNvPicPr>
          <p:nvPr userDrawn="1"/>
        </p:nvPicPr>
        <p:blipFill rotWithShape="1">
          <a:blip r:embed="rId2" cstate="email">
            <a:extLst>
              <a:ext uri="{28A0092B-C50C-407E-A947-70E740481C1C}">
                <a14:useLocalDpi xmlns:a14="http://schemas.microsoft.com/office/drawing/2010/main"/>
              </a:ext>
            </a:extLst>
          </a:blip>
          <a:srcRect t="-382"/>
          <a:stretch/>
        </p:blipFill>
        <p:spPr>
          <a:xfrm>
            <a:off x="0" y="-118602"/>
            <a:ext cx="7315200" cy="6976602"/>
          </a:xfrm>
          <a:prstGeom prst="rect">
            <a:avLst/>
          </a:prstGeom>
        </p:spPr>
      </p:pic>
      <p:sp>
        <p:nvSpPr>
          <p:cNvPr id="14" name="Triangle isocèle 13"/>
          <p:cNvSpPr/>
          <p:nvPr userDrawn="1"/>
        </p:nvSpPr>
        <p:spPr>
          <a:xfrm rot="283518">
            <a:off x="4534899" y="-66046"/>
            <a:ext cx="5052344" cy="722913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sp>
        <p:nvSpPr>
          <p:cNvPr id="8" name="Trapèze 7"/>
          <p:cNvSpPr/>
          <p:nvPr userDrawn="1"/>
        </p:nvSpPr>
        <p:spPr>
          <a:xfrm rot="644570">
            <a:off x="5840763" y="-743521"/>
            <a:ext cx="7584612" cy="9123165"/>
          </a:xfrm>
          <a:prstGeom prst="trapezoid">
            <a:avLst/>
          </a:prstGeom>
          <a:solidFill>
            <a:srgbClr val="0578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userDrawn="1"/>
        </p:nvSpPr>
        <p:spPr>
          <a:xfrm>
            <a:off x="6299200" y="2913523"/>
            <a:ext cx="5462270" cy="1184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6580741" y="3065112"/>
            <a:ext cx="5236683" cy="966822"/>
          </a:xfrm>
        </p:spPr>
        <p:txBody>
          <a:bodyPr/>
          <a:lstStyle/>
          <a:p>
            <a:r>
              <a:rPr lang="fr-FR"/>
              <a:t>Modifiez le style du titre</a:t>
            </a:r>
          </a:p>
        </p:txBody>
      </p:sp>
      <p:sp>
        <p:nvSpPr>
          <p:cNvPr id="3" name="Espace réservé de la date 2"/>
          <p:cNvSpPr>
            <a:spLocks noGrp="1"/>
          </p:cNvSpPr>
          <p:nvPr>
            <p:ph type="dt" sz="half" idx="10"/>
          </p:nvPr>
        </p:nvSpPr>
        <p:spPr/>
        <p:txBody>
          <a:bodyPr/>
          <a:lstStyle/>
          <a:p>
            <a:fld id="{C9100737-4C62-4E79-8EBC-EBCD13281EC2}" type="datetimeFigureOut">
              <a:rPr lang="fr-FR" smtClean="0"/>
              <a:pPr/>
              <a:t>01/12/2023</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970B7D9D-E7F6-4951-9F05-CC6F7844E54C}" type="slidenum">
              <a:rPr lang="fr-FR" smtClean="0"/>
              <a:pPr/>
              <a:t>‹N°›</a:t>
            </a:fld>
            <a:endParaRPr lang="fr-FR" dirty="0"/>
          </a:p>
        </p:txBody>
      </p:sp>
      <p:sp>
        <p:nvSpPr>
          <p:cNvPr id="13" name="Espace réservé du texte 12"/>
          <p:cNvSpPr>
            <a:spLocks noGrp="1"/>
          </p:cNvSpPr>
          <p:nvPr>
            <p:ph type="body" sz="quarter" idx="13"/>
          </p:nvPr>
        </p:nvSpPr>
        <p:spPr>
          <a:xfrm>
            <a:off x="6580188" y="4349750"/>
            <a:ext cx="5181600" cy="18034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12" name="Imag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0238" y="176048"/>
            <a:ext cx="1832654" cy="850309"/>
          </a:xfrm>
          <a:prstGeom prst="rect">
            <a:avLst/>
          </a:prstGeom>
        </p:spPr>
      </p:pic>
    </p:spTree>
    <p:extLst>
      <p:ext uri="{BB962C8B-B14F-4D97-AF65-F5344CB8AC3E}">
        <p14:creationId xmlns:p14="http://schemas.microsoft.com/office/powerpoint/2010/main" val="39572844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ransition_">
    <p:spTree>
      <p:nvGrpSpPr>
        <p:cNvPr id="1" name=""/>
        <p:cNvGrpSpPr/>
        <p:nvPr/>
      </p:nvGrpSpPr>
      <p:grpSpPr>
        <a:xfrm>
          <a:off x="0" y="0"/>
          <a:ext cx="0" cy="0"/>
          <a:chOff x="0" y="0"/>
          <a:chExt cx="0" cy="0"/>
        </a:xfrm>
      </p:grpSpPr>
      <p:pic>
        <p:nvPicPr>
          <p:cNvPr id="11" name="Imag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168" y="0"/>
            <a:ext cx="7305032" cy="6884126"/>
          </a:xfrm>
          <a:prstGeom prst="rect">
            <a:avLst/>
          </a:prstGeom>
        </p:spPr>
      </p:pic>
      <p:sp>
        <p:nvSpPr>
          <p:cNvPr id="7" name="Triangle isocèle 6"/>
          <p:cNvSpPr/>
          <p:nvPr userDrawn="1"/>
        </p:nvSpPr>
        <p:spPr>
          <a:xfrm rot="283518">
            <a:off x="4534899" y="-66046"/>
            <a:ext cx="5052344" cy="722913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sp>
        <p:nvSpPr>
          <p:cNvPr id="8" name="Trapèze 7"/>
          <p:cNvSpPr/>
          <p:nvPr userDrawn="1"/>
        </p:nvSpPr>
        <p:spPr>
          <a:xfrm rot="644570">
            <a:off x="5840763" y="-743521"/>
            <a:ext cx="7584612" cy="9123165"/>
          </a:xfrm>
          <a:prstGeom prst="trapezoid">
            <a:avLst/>
          </a:prstGeom>
          <a:solidFill>
            <a:srgbClr val="0578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userDrawn="1"/>
        </p:nvSpPr>
        <p:spPr>
          <a:xfrm>
            <a:off x="6299200" y="2913523"/>
            <a:ext cx="5462270" cy="1184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6580741" y="3065112"/>
            <a:ext cx="5236683" cy="966822"/>
          </a:xfrm>
        </p:spPr>
        <p:txBody>
          <a:bodyPr/>
          <a:lstStyle/>
          <a:p>
            <a:r>
              <a:rPr lang="fr-FR"/>
              <a:t>Modifiez le style du titre</a:t>
            </a:r>
          </a:p>
        </p:txBody>
      </p:sp>
      <p:sp>
        <p:nvSpPr>
          <p:cNvPr id="3" name="Espace réservé de la date 2"/>
          <p:cNvSpPr>
            <a:spLocks noGrp="1"/>
          </p:cNvSpPr>
          <p:nvPr>
            <p:ph type="dt" sz="half" idx="10"/>
          </p:nvPr>
        </p:nvSpPr>
        <p:spPr/>
        <p:txBody>
          <a:bodyPr/>
          <a:lstStyle/>
          <a:p>
            <a:fld id="{C9100737-4C62-4E79-8EBC-EBCD13281EC2}" type="datetimeFigureOut">
              <a:rPr lang="fr-FR" smtClean="0"/>
              <a:pPr/>
              <a:t>01/12/2023</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970B7D9D-E7F6-4951-9F05-CC6F7844E54C}" type="slidenum">
              <a:rPr lang="fr-FR" smtClean="0"/>
              <a:pPr/>
              <a:t>‹N°›</a:t>
            </a:fld>
            <a:endParaRPr lang="fr-FR" dirty="0"/>
          </a:p>
        </p:txBody>
      </p:sp>
      <p:sp>
        <p:nvSpPr>
          <p:cNvPr id="13" name="Espace réservé du texte 12"/>
          <p:cNvSpPr>
            <a:spLocks noGrp="1"/>
          </p:cNvSpPr>
          <p:nvPr>
            <p:ph type="body" sz="quarter" idx="13"/>
          </p:nvPr>
        </p:nvSpPr>
        <p:spPr>
          <a:xfrm>
            <a:off x="6580188" y="4349750"/>
            <a:ext cx="5181600" cy="18034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12" name="Imag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0238" y="176048"/>
            <a:ext cx="1832654" cy="850309"/>
          </a:xfrm>
          <a:prstGeom prst="rect">
            <a:avLst/>
          </a:prstGeom>
        </p:spPr>
      </p:pic>
    </p:spTree>
    <p:extLst>
      <p:ext uri="{BB962C8B-B14F-4D97-AF65-F5344CB8AC3E}">
        <p14:creationId xmlns:p14="http://schemas.microsoft.com/office/powerpoint/2010/main" val="5774781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ransition__">
    <p:spTree>
      <p:nvGrpSpPr>
        <p:cNvPr id="1" name=""/>
        <p:cNvGrpSpPr/>
        <p:nvPr/>
      </p:nvGrpSpPr>
      <p:grpSpPr>
        <a:xfrm>
          <a:off x="0" y="0"/>
          <a:ext cx="0" cy="0"/>
          <a:chOff x="0" y="0"/>
          <a:chExt cx="0" cy="0"/>
        </a:xfrm>
      </p:grpSpPr>
      <p:pic>
        <p:nvPicPr>
          <p:cNvPr id="12" name="Imag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04800" y="0"/>
            <a:ext cx="7619999" cy="6889721"/>
          </a:xfrm>
          <a:prstGeom prst="rect">
            <a:avLst/>
          </a:prstGeom>
        </p:spPr>
      </p:pic>
      <p:sp>
        <p:nvSpPr>
          <p:cNvPr id="19" name="Triangle isocèle 18"/>
          <p:cNvSpPr/>
          <p:nvPr userDrawn="1"/>
        </p:nvSpPr>
        <p:spPr>
          <a:xfrm rot="283518">
            <a:off x="4534899" y="-66046"/>
            <a:ext cx="5052344" cy="722913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sp>
        <p:nvSpPr>
          <p:cNvPr id="18" name="Trapèze 17"/>
          <p:cNvSpPr/>
          <p:nvPr userDrawn="1"/>
        </p:nvSpPr>
        <p:spPr>
          <a:xfrm rot="644570">
            <a:off x="5840763" y="-743521"/>
            <a:ext cx="7584612" cy="9123165"/>
          </a:xfrm>
          <a:prstGeom prst="trapezoid">
            <a:avLst/>
          </a:prstGeom>
          <a:solidFill>
            <a:srgbClr val="0578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userDrawn="1"/>
        </p:nvSpPr>
        <p:spPr>
          <a:xfrm>
            <a:off x="6299200" y="2913523"/>
            <a:ext cx="5462270" cy="1184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6580741" y="3065112"/>
            <a:ext cx="5236683" cy="966822"/>
          </a:xfrm>
        </p:spPr>
        <p:txBody>
          <a:bodyPr/>
          <a:lstStyle/>
          <a:p>
            <a:r>
              <a:rPr lang="fr-FR"/>
              <a:t>Modifiez le style du titre</a:t>
            </a:r>
          </a:p>
        </p:txBody>
      </p:sp>
      <p:sp>
        <p:nvSpPr>
          <p:cNvPr id="3" name="Espace réservé de la date 2"/>
          <p:cNvSpPr>
            <a:spLocks noGrp="1"/>
          </p:cNvSpPr>
          <p:nvPr>
            <p:ph type="dt" sz="half" idx="10"/>
          </p:nvPr>
        </p:nvSpPr>
        <p:spPr/>
        <p:txBody>
          <a:bodyPr/>
          <a:lstStyle/>
          <a:p>
            <a:fld id="{C9100737-4C62-4E79-8EBC-EBCD13281EC2}" type="datetimeFigureOut">
              <a:rPr lang="fr-FR" smtClean="0"/>
              <a:pPr/>
              <a:t>01/12/2023</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970B7D9D-E7F6-4951-9F05-CC6F7844E54C}" type="slidenum">
              <a:rPr lang="fr-FR" smtClean="0"/>
              <a:pPr/>
              <a:t>‹N°›</a:t>
            </a:fld>
            <a:endParaRPr lang="fr-FR" dirty="0"/>
          </a:p>
        </p:txBody>
      </p:sp>
      <p:sp>
        <p:nvSpPr>
          <p:cNvPr id="13" name="Espace réservé du texte 12"/>
          <p:cNvSpPr>
            <a:spLocks noGrp="1"/>
          </p:cNvSpPr>
          <p:nvPr>
            <p:ph type="body" sz="quarter" idx="13"/>
          </p:nvPr>
        </p:nvSpPr>
        <p:spPr>
          <a:xfrm>
            <a:off x="6580188" y="4349750"/>
            <a:ext cx="5181600" cy="18034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11" name="Imag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0238" y="176048"/>
            <a:ext cx="1832654" cy="850309"/>
          </a:xfrm>
          <a:prstGeom prst="rect">
            <a:avLst/>
          </a:prstGeom>
        </p:spPr>
      </p:pic>
    </p:spTree>
    <p:extLst>
      <p:ext uri="{BB962C8B-B14F-4D97-AF65-F5344CB8AC3E}">
        <p14:creationId xmlns:p14="http://schemas.microsoft.com/office/powerpoint/2010/main" val="20100665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ransition personnalisée">
    <p:spTree>
      <p:nvGrpSpPr>
        <p:cNvPr id="1" name=""/>
        <p:cNvGrpSpPr/>
        <p:nvPr/>
      </p:nvGrpSpPr>
      <p:grpSpPr>
        <a:xfrm>
          <a:off x="0" y="0"/>
          <a:ext cx="0" cy="0"/>
          <a:chOff x="0" y="0"/>
          <a:chExt cx="0" cy="0"/>
        </a:xfrm>
      </p:grpSpPr>
      <p:sp>
        <p:nvSpPr>
          <p:cNvPr id="11" name="Espace réservé pour une image  10"/>
          <p:cNvSpPr>
            <a:spLocks noGrp="1"/>
          </p:cNvSpPr>
          <p:nvPr>
            <p:ph type="pic" sz="quarter" idx="14"/>
          </p:nvPr>
        </p:nvSpPr>
        <p:spPr>
          <a:xfrm>
            <a:off x="-312739" y="-261938"/>
            <a:ext cx="7626453" cy="7864521"/>
          </a:xfrm>
        </p:spPr>
        <p:txBody>
          <a:bodyPr/>
          <a:lstStyle/>
          <a:p>
            <a:endParaRPr lang="fr-FR" dirty="0"/>
          </a:p>
        </p:txBody>
      </p:sp>
      <p:sp>
        <p:nvSpPr>
          <p:cNvPr id="7" name="Triangle isocèle 6"/>
          <p:cNvSpPr/>
          <p:nvPr userDrawn="1"/>
        </p:nvSpPr>
        <p:spPr>
          <a:xfrm rot="283518">
            <a:off x="4534899" y="-66046"/>
            <a:ext cx="5052344" cy="722913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sp>
        <p:nvSpPr>
          <p:cNvPr id="8" name="Trapèze 7"/>
          <p:cNvSpPr/>
          <p:nvPr userDrawn="1"/>
        </p:nvSpPr>
        <p:spPr>
          <a:xfrm rot="644570">
            <a:off x="5840763" y="-743521"/>
            <a:ext cx="7584612" cy="9123165"/>
          </a:xfrm>
          <a:prstGeom prst="trapezoid">
            <a:avLst/>
          </a:prstGeom>
          <a:solidFill>
            <a:srgbClr val="0578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userDrawn="1"/>
        </p:nvSpPr>
        <p:spPr>
          <a:xfrm>
            <a:off x="6299200" y="2913523"/>
            <a:ext cx="5462270" cy="1184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6580741" y="3065112"/>
            <a:ext cx="5236683" cy="966822"/>
          </a:xfrm>
        </p:spPr>
        <p:txBody>
          <a:bodyPr/>
          <a:lstStyle/>
          <a:p>
            <a:r>
              <a:rPr lang="fr-FR"/>
              <a:t>Modifiez le style du titre</a:t>
            </a:r>
          </a:p>
        </p:txBody>
      </p:sp>
      <p:sp>
        <p:nvSpPr>
          <p:cNvPr id="3" name="Espace réservé de la date 2"/>
          <p:cNvSpPr>
            <a:spLocks noGrp="1"/>
          </p:cNvSpPr>
          <p:nvPr>
            <p:ph type="dt" sz="half" idx="10"/>
          </p:nvPr>
        </p:nvSpPr>
        <p:spPr/>
        <p:txBody>
          <a:bodyPr/>
          <a:lstStyle/>
          <a:p>
            <a:fld id="{C9100737-4C62-4E79-8EBC-EBCD13281EC2}" type="datetimeFigureOut">
              <a:rPr lang="fr-FR" smtClean="0"/>
              <a:pPr/>
              <a:t>01/12/2023</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970B7D9D-E7F6-4951-9F05-CC6F7844E54C}" type="slidenum">
              <a:rPr lang="fr-FR" smtClean="0"/>
              <a:pPr/>
              <a:t>‹N°›</a:t>
            </a:fld>
            <a:endParaRPr lang="fr-FR" dirty="0"/>
          </a:p>
        </p:txBody>
      </p:sp>
      <p:sp>
        <p:nvSpPr>
          <p:cNvPr id="13" name="Espace réservé du texte 12"/>
          <p:cNvSpPr>
            <a:spLocks noGrp="1"/>
          </p:cNvSpPr>
          <p:nvPr>
            <p:ph type="body" sz="quarter" idx="13"/>
          </p:nvPr>
        </p:nvSpPr>
        <p:spPr>
          <a:xfrm>
            <a:off x="6580188" y="4349750"/>
            <a:ext cx="5181600" cy="18034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1266799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apositive petite enfance">
    <p:spTree>
      <p:nvGrpSpPr>
        <p:cNvPr id="1" name=""/>
        <p:cNvGrpSpPr/>
        <p:nvPr/>
      </p:nvGrpSpPr>
      <p:grpSpPr>
        <a:xfrm>
          <a:off x="0" y="0"/>
          <a:ext cx="0" cy="0"/>
          <a:chOff x="0" y="0"/>
          <a:chExt cx="0" cy="0"/>
        </a:xfrm>
      </p:grpSpPr>
      <p:sp>
        <p:nvSpPr>
          <p:cNvPr id="13" name="Rectangle 12"/>
          <p:cNvSpPr/>
          <p:nvPr userDrawn="1"/>
        </p:nvSpPr>
        <p:spPr>
          <a:xfrm>
            <a:off x="4762500" y="2908452"/>
            <a:ext cx="7429500" cy="45719"/>
          </a:xfrm>
          <a:prstGeom prst="rect">
            <a:avLst/>
          </a:prstGeom>
          <a:solidFill>
            <a:srgbClr val="057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4762500" y="299024"/>
            <a:ext cx="7179783" cy="604359"/>
          </a:xfrm>
        </p:spPr>
        <p:txBody>
          <a:bodyPr/>
          <a:lstStyle/>
          <a:p>
            <a:r>
              <a:rPr lang="fr-FR"/>
              <a:t>Modifiez le style du titre</a:t>
            </a:r>
          </a:p>
        </p:txBody>
      </p:sp>
      <p:sp>
        <p:nvSpPr>
          <p:cNvPr id="3" name="Espace réservé de la date 2"/>
          <p:cNvSpPr>
            <a:spLocks noGrp="1"/>
          </p:cNvSpPr>
          <p:nvPr>
            <p:ph type="dt" sz="half" idx="10"/>
          </p:nvPr>
        </p:nvSpPr>
        <p:spPr/>
        <p:txBody>
          <a:bodyPr/>
          <a:lstStyle/>
          <a:p>
            <a:fld id="{C9100737-4C62-4E79-8EBC-EBCD13281EC2}" type="datetimeFigureOut">
              <a:rPr lang="fr-FR" smtClean="0"/>
              <a:pPr/>
              <a:t>01/12/2023</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15" name="Espace réservé du texte 14"/>
          <p:cNvSpPr>
            <a:spLocks noGrp="1"/>
          </p:cNvSpPr>
          <p:nvPr>
            <p:ph type="body" sz="quarter" idx="13"/>
          </p:nvPr>
        </p:nvSpPr>
        <p:spPr>
          <a:xfrm>
            <a:off x="4762500" y="1096963"/>
            <a:ext cx="7180263" cy="16319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grpSp>
        <p:nvGrpSpPr>
          <p:cNvPr id="16" name="Groupe 15"/>
          <p:cNvGrpSpPr/>
          <p:nvPr userDrawn="1"/>
        </p:nvGrpSpPr>
        <p:grpSpPr>
          <a:xfrm>
            <a:off x="11526527" y="6239080"/>
            <a:ext cx="435596" cy="618920"/>
            <a:chOff x="11526527" y="6239080"/>
            <a:chExt cx="435596" cy="618920"/>
          </a:xfrm>
        </p:grpSpPr>
        <p:sp>
          <p:nvSpPr>
            <p:cNvPr id="17" name="Rectangle 16"/>
            <p:cNvSpPr/>
            <p:nvPr/>
          </p:nvSpPr>
          <p:spPr>
            <a:xfrm>
              <a:off x="11563350" y="6239080"/>
              <a:ext cx="361950" cy="618920"/>
            </a:xfrm>
            <a:prstGeom prst="rect">
              <a:avLst/>
            </a:prstGeom>
            <a:solidFill>
              <a:srgbClr val="A5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Triangle rectangle 17"/>
            <p:cNvSpPr/>
            <p:nvPr/>
          </p:nvSpPr>
          <p:spPr>
            <a:xfrm rot="5400000">
              <a:off x="11544402" y="6221205"/>
              <a:ext cx="399845" cy="43559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5" name="Espace réservé du numéro de diapositive 4"/>
          <p:cNvSpPr>
            <a:spLocks noGrp="1"/>
          </p:cNvSpPr>
          <p:nvPr>
            <p:ph type="sldNum" sz="quarter" idx="12"/>
          </p:nvPr>
        </p:nvSpPr>
        <p:spPr/>
        <p:txBody>
          <a:bodyPr/>
          <a:lstStyle/>
          <a:p>
            <a:fld id="{970B7D9D-E7F6-4951-9F05-CC6F7844E54C}" type="slidenum">
              <a:rPr lang="fr-FR" smtClean="0"/>
              <a:pPr/>
              <a:t>‹N°›</a:t>
            </a:fld>
            <a:endParaRPr lang="fr-FR" dirty="0"/>
          </a:p>
        </p:txBody>
      </p:sp>
      <p:pic>
        <p:nvPicPr>
          <p:cNvPr id="6" name="Imag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9050" y="-19051"/>
            <a:ext cx="5192870" cy="6915151"/>
          </a:xfrm>
          <a:prstGeom prst="rect">
            <a:avLst/>
          </a:prstGeom>
        </p:spPr>
      </p:pic>
    </p:spTree>
    <p:extLst>
      <p:ext uri="{BB962C8B-B14F-4D97-AF65-F5344CB8AC3E}">
        <p14:creationId xmlns:p14="http://schemas.microsoft.com/office/powerpoint/2010/main" val="22013474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apositive handicap">
    <p:spTree>
      <p:nvGrpSpPr>
        <p:cNvPr id="1" name=""/>
        <p:cNvGrpSpPr/>
        <p:nvPr/>
      </p:nvGrpSpPr>
      <p:grpSpPr>
        <a:xfrm>
          <a:off x="0" y="0"/>
          <a:ext cx="0" cy="0"/>
          <a:chOff x="0" y="0"/>
          <a:chExt cx="0" cy="0"/>
        </a:xfrm>
      </p:grpSpPr>
      <p:sp>
        <p:nvSpPr>
          <p:cNvPr id="13" name="Rectangle 12"/>
          <p:cNvSpPr/>
          <p:nvPr userDrawn="1"/>
        </p:nvSpPr>
        <p:spPr>
          <a:xfrm>
            <a:off x="4762500" y="2908452"/>
            <a:ext cx="7429500" cy="45719"/>
          </a:xfrm>
          <a:prstGeom prst="rect">
            <a:avLst/>
          </a:prstGeom>
          <a:solidFill>
            <a:srgbClr val="057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4762500" y="299024"/>
            <a:ext cx="7179783" cy="604359"/>
          </a:xfrm>
        </p:spPr>
        <p:txBody>
          <a:bodyPr/>
          <a:lstStyle/>
          <a:p>
            <a:r>
              <a:rPr lang="fr-FR"/>
              <a:t>Modifiez le style du titre</a:t>
            </a:r>
          </a:p>
        </p:txBody>
      </p:sp>
      <p:sp>
        <p:nvSpPr>
          <p:cNvPr id="3" name="Espace réservé de la date 2"/>
          <p:cNvSpPr>
            <a:spLocks noGrp="1"/>
          </p:cNvSpPr>
          <p:nvPr>
            <p:ph type="dt" sz="half" idx="10"/>
          </p:nvPr>
        </p:nvSpPr>
        <p:spPr/>
        <p:txBody>
          <a:bodyPr/>
          <a:lstStyle/>
          <a:p>
            <a:fld id="{C9100737-4C62-4E79-8EBC-EBCD13281EC2}" type="datetimeFigureOut">
              <a:rPr lang="fr-FR" smtClean="0"/>
              <a:pPr/>
              <a:t>01/12/2023</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15" name="Espace réservé du texte 14"/>
          <p:cNvSpPr>
            <a:spLocks noGrp="1"/>
          </p:cNvSpPr>
          <p:nvPr>
            <p:ph type="body" sz="quarter" idx="13"/>
          </p:nvPr>
        </p:nvSpPr>
        <p:spPr>
          <a:xfrm>
            <a:off x="4762500" y="1096963"/>
            <a:ext cx="7180263" cy="16319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grpSp>
        <p:nvGrpSpPr>
          <p:cNvPr id="16" name="Groupe 15"/>
          <p:cNvGrpSpPr/>
          <p:nvPr userDrawn="1"/>
        </p:nvGrpSpPr>
        <p:grpSpPr>
          <a:xfrm>
            <a:off x="11526527" y="6239080"/>
            <a:ext cx="435596" cy="618920"/>
            <a:chOff x="11526527" y="6239080"/>
            <a:chExt cx="435596" cy="618920"/>
          </a:xfrm>
        </p:grpSpPr>
        <p:sp>
          <p:nvSpPr>
            <p:cNvPr id="17" name="Rectangle 16"/>
            <p:cNvSpPr/>
            <p:nvPr/>
          </p:nvSpPr>
          <p:spPr>
            <a:xfrm>
              <a:off x="11563350" y="6239080"/>
              <a:ext cx="361950" cy="618920"/>
            </a:xfrm>
            <a:prstGeom prst="rect">
              <a:avLst/>
            </a:prstGeom>
            <a:solidFill>
              <a:srgbClr val="A5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Triangle rectangle 17"/>
            <p:cNvSpPr/>
            <p:nvPr/>
          </p:nvSpPr>
          <p:spPr>
            <a:xfrm rot="5400000">
              <a:off x="11544402" y="6221205"/>
              <a:ext cx="399845" cy="43559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5" name="Espace réservé du numéro de diapositive 4"/>
          <p:cNvSpPr>
            <a:spLocks noGrp="1"/>
          </p:cNvSpPr>
          <p:nvPr>
            <p:ph type="sldNum" sz="quarter" idx="12"/>
          </p:nvPr>
        </p:nvSpPr>
        <p:spPr/>
        <p:txBody>
          <a:bodyPr/>
          <a:lstStyle/>
          <a:p>
            <a:fld id="{970B7D9D-E7F6-4951-9F05-CC6F7844E54C}" type="slidenum">
              <a:rPr lang="fr-FR" smtClean="0"/>
              <a:pPr/>
              <a:t>‹N°›</a:t>
            </a:fld>
            <a:endParaRPr lang="fr-FR" dirty="0"/>
          </a:p>
        </p:txBody>
      </p:sp>
      <p:pic>
        <p:nvPicPr>
          <p:cNvPr id="12" name="Imag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8101" y="11017"/>
            <a:ext cx="4424101" cy="6858345"/>
          </a:xfrm>
          <a:prstGeom prst="rect">
            <a:avLst/>
          </a:prstGeom>
        </p:spPr>
      </p:pic>
    </p:spTree>
    <p:extLst>
      <p:ext uri="{BB962C8B-B14F-4D97-AF65-F5344CB8AC3E}">
        <p14:creationId xmlns:p14="http://schemas.microsoft.com/office/powerpoint/2010/main" val="10772686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apositive salarié">
    <p:spTree>
      <p:nvGrpSpPr>
        <p:cNvPr id="1" name=""/>
        <p:cNvGrpSpPr/>
        <p:nvPr/>
      </p:nvGrpSpPr>
      <p:grpSpPr>
        <a:xfrm>
          <a:off x="0" y="0"/>
          <a:ext cx="0" cy="0"/>
          <a:chOff x="0" y="0"/>
          <a:chExt cx="0" cy="0"/>
        </a:xfrm>
      </p:grpSpPr>
      <p:sp>
        <p:nvSpPr>
          <p:cNvPr id="13" name="Rectangle 12"/>
          <p:cNvSpPr/>
          <p:nvPr userDrawn="1"/>
        </p:nvSpPr>
        <p:spPr>
          <a:xfrm>
            <a:off x="4762500" y="2908452"/>
            <a:ext cx="7429500" cy="45719"/>
          </a:xfrm>
          <a:prstGeom prst="rect">
            <a:avLst/>
          </a:prstGeom>
          <a:solidFill>
            <a:srgbClr val="057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4762500" y="299024"/>
            <a:ext cx="7179783" cy="604359"/>
          </a:xfrm>
        </p:spPr>
        <p:txBody>
          <a:bodyPr/>
          <a:lstStyle/>
          <a:p>
            <a:r>
              <a:rPr lang="fr-FR"/>
              <a:t>Modifiez le style du titre</a:t>
            </a:r>
          </a:p>
        </p:txBody>
      </p:sp>
      <p:sp>
        <p:nvSpPr>
          <p:cNvPr id="3" name="Espace réservé de la date 2"/>
          <p:cNvSpPr>
            <a:spLocks noGrp="1"/>
          </p:cNvSpPr>
          <p:nvPr>
            <p:ph type="dt" sz="half" idx="10"/>
          </p:nvPr>
        </p:nvSpPr>
        <p:spPr/>
        <p:txBody>
          <a:bodyPr/>
          <a:lstStyle/>
          <a:p>
            <a:fld id="{C9100737-4C62-4E79-8EBC-EBCD13281EC2}" type="datetimeFigureOut">
              <a:rPr lang="fr-FR" smtClean="0"/>
              <a:pPr/>
              <a:t>01/12/2023</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15" name="Espace réservé du texte 14"/>
          <p:cNvSpPr>
            <a:spLocks noGrp="1"/>
          </p:cNvSpPr>
          <p:nvPr>
            <p:ph type="body" sz="quarter" idx="13"/>
          </p:nvPr>
        </p:nvSpPr>
        <p:spPr>
          <a:xfrm>
            <a:off x="4762500" y="1096963"/>
            <a:ext cx="7180263" cy="16319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grpSp>
        <p:nvGrpSpPr>
          <p:cNvPr id="16" name="Groupe 15"/>
          <p:cNvGrpSpPr/>
          <p:nvPr userDrawn="1"/>
        </p:nvGrpSpPr>
        <p:grpSpPr>
          <a:xfrm>
            <a:off x="11526527" y="6239080"/>
            <a:ext cx="435596" cy="618920"/>
            <a:chOff x="11526527" y="6239080"/>
            <a:chExt cx="435596" cy="618920"/>
          </a:xfrm>
        </p:grpSpPr>
        <p:sp>
          <p:nvSpPr>
            <p:cNvPr id="17" name="Rectangle 16"/>
            <p:cNvSpPr/>
            <p:nvPr/>
          </p:nvSpPr>
          <p:spPr>
            <a:xfrm>
              <a:off x="11563350" y="6239080"/>
              <a:ext cx="361950" cy="618920"/>
            </a:xfrm>
            <a:prstGeom prst="rect">
              <a:avLst/>
            </a:prstGeom>
            <a:solidFill>
              <a:srgbClr val="A5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Triangle rectangle 17"/>
            <p:cNvSpPr/>
            <p:nvPr/>
          </p:nvSpPr>
          <p:spPr>
            <a:xfrm rot="5400000">
              <a:off x="11544402" y="6221205"/>
              <a:ext cx="399845" cy="43559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5" name="Espace réservé du numéro de diapositive 4"/>
          <p:cNvSpPr>
            <a:spLocks noGrp="1"/>
          </p:cNvSpPr>
          <p:nvPr>
            <p:ph type="sldNum" sz="quarter" idx="12"/>
          </p:nvPr>
        </p:nvSpPr>
        <p:spPr/>
        <p:txBody>
          <a:bodyPr/>
          <a:lstStyle/>
          <a:p>
            <a:fld id="{970B7D9D-E7F6-4951-9F05-CC6F7844E54C}" type="slidenum">
              <a:rPr lang="fr-FR" smtClean="0"/>
              <a:pPr/>
              <a:t>‹N°›</a:t>
            </a:fld>
            <a:endParaRPr lang="fr-FR" dirty="0"/>
          </a:p>
        </p:txBody>
      </p:sp>
      <p:pic>
        <p:nvPicPr>
          <p:cNvPr id="7" name="Imag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9050"/>
            <a:ext cx="4540003" cy="6877050"/>
          </a:xfrm>
          <a:prstGeom prst="rect">
            <a:avLst/>
          </a:prstGeom>
        </p:spPr>
      </p:pic>
    </p:spTree>
    <p:extLst>
      <p:ext uri="{BB962C8B-B14F-4D97-AF65-F5344CB8AC3E}">
        <p14:creationId xmlns:p14="http://schemas.microsoft.com/office/powerpoint/2010/main" val="3330205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6" name="Rectangle 5"/>
          <p:cNvSpPr/>
          <p:nvPr userDrawn="1"/>
        </p:nvSpPr>
        <p:spPr>
          <a:xfrm>
            <a:off x="0" y="-14018"/>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userDrawn="1"/>
        </p:nvSpPr>
        <p:spPr>
          <a:xfrm>
            <a:off x="3133724" y="-166297"/>
            <a:ext cx="5543550" cy="2400657"/>
          </a:xfrm>
          <a:prstGeom prst="rect">
            <a:avLst/>
          </a:prstGeom>
          <a:noFill/>
        </p:spPr>
        <p:txBody>
          <a:bodyPr wrap="square" rtlCol="0">
            <a:spAutoFit/>
          </a:bodyPr>
          <a:lstStyle/>
          <a:p>
            <a:pPr algn="ctr"/>
            <a:r>
              <a:rPr lang="fr-FR" sz="15000" dirty="0">
                <a:solidFill>
                  <a:schemeClr val="tx2"/>
                </a:solidFill>
              </a:rPr>
              <a:t>M</a:t>
            </a:r>
            <a:r>
              <a:rPr lang="fr-FR" sz="15000" dirty="0">
                <a:solidFill>
                  <a:schemeClr val="accent2"/>
                </a:solidFill>
              </a:rPr>
              <a:t>E</a:t>
            </a:r>
            <a:r>
              <a:rPr lang="fr-FR" sz="15000" dirty="0">
                <a:solidFill>
                  <a:schemeClr val="accent4"/>
                </a:solidFill>
              </a:rPr>
              <a:t>R</a:t>
            </a:r>
            <a:r>
              <a:rPr lang="fr-FR" sz="15000" dirty="0">
                <a:solidFill>
                  <a:schemeClr val="accent3"/>
                </a:solidFill>
              </a:rPr>
              <a:t>C</a:t>
            </a:r>
            <a:r>
              <a:rPr lang="fr-FR" sz="15000" dirty="0">
                <a:solidFill>
                  <a:schemeClr val="tx2"/>
                </a:solidFill>
              </a:rPr>
              <a:t>I</a:t>
            </a:r>
          </a:p>
        </p:txBody>
      </p:sp>
      <p:pic>
        <p:nvPicPr>
          <p:cNvPr id="8" name="Imag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85097" y="2650297"/>
            <a:ext cx="1895888" cy="879648"/>
          </a:xfrm>
          <a:prstGeom prst="rect">
            <a:avLst/>
          </a:prstGeom>
        </p:spPr>
      </p:pic>
      <p:sp>
        <p:nvSpPr>
          <p:cNvPr id="9" name="ZoneTexte 8"/>
          <p:cNvSpPr txBox="1"/>
          <p:nvPr userDrawn="1"/>
        </p:nvSpPr>
        <p:spPr>
          <a:xfrm>
            <a:off x="3324225" y="3629867"/>
            <a:ext cx="5543550" cy="369332"/>
          </a:xfrm>
          <a:prstGeom prst="rect">
            <a:avLst/>
          </a:prstGeom>
          <a:noFill/>
        </p:spPr>
        <p:txBody>
          <a:bodyPr wrap="square" rtlCol="0">
            <a:spAutoFit/>
          </a:bodyPr>
          <a:lstStyle/>
          <a:p>
            <a:pPr algn="ctr"/>
            <a:r>
              <a:rPr lang="fr-FR" sz="1800" dirty="0">
                <a:solidFill>
                  <a:schemeClr val="tx2"/>
                </a:solidFill>
              </a:rPr>
              <a:t>www.una.fr</a:t>
            </a:r>
          </a:p>
        </p:txBody>
      </p:sp>
      <p:sp>
        <p:nvSpPr>
          <p:cNvPr id="11" name="Espace réservé du texte 10"/>
          <p:cNvSpPr>
            <a:spLocks noGrp="1"/>
          </p:cNvSpPr>
          <p:nvPr>
            <p:ph type="body" sz="quarter" idx="13" hasCustomPrompt="1"/>
          </p:nvPr>
        </p:nvSpPr>
        <p:spPr>
          <a:xfrm>
            <a:off x="3096418" y="5350062"/>
            <a:ext cx="5618163" cy="1184088"/>
          </a:xfrm>
        </p:spPr>
        <p:txBody>
          <a:bodyPr>
            <a:normAutofit/>
          </a:bodyPr>
          <a:lstStyle>
            <a:lvl1pPr marL="0" indent="0" algn="ctr">
              <a:buNone/>
              <a:defRPr sz="1800" b="0" baseline="0">
                <a:solidFill>
                  <a:schemeClr val="tx2"/>
                </a:solidFill>
              </a:defRPr>
            </a:lvl1pPr>
            <a:lvl2pPr marL="457200" indent="0" algn="ctr">
              <a:buNone/>
              <a:defRPr sz="1800">
                <a:solidFill>
                  <a:schemeClr val="tx2"/>
                </a:solidFill>
              </a:defRPr>
            </a:lvl2pPr>
            <a:lvl3pPr algn="ctr">
              <a:defRPr/>
            </a:lvl3pPr>
            <a:lvl4pPr algn="ctr">
              <a:defRPr/>
            </a:lvl4pPr>
            <a:lvl5pPr algn="ctr">
              <a:defRPr/>
            </a:lvl5pPr>
          </a:lstStyle>
          <a:p>
            <a:pPr lvl="0"/>
            <a:r>
              <a:rPr lang="fr-FR" dirty="0"/>
              <a:t>Contact </a:t>
            </a:r>
          </a:p>
          <a:p>
            <a:pPr lvl="0"/>
            <a:r>
              <a:rPr lang="fr-FR" dirty="0"/>
              <a:t>Prénom Nom</a:t>
            </a:r>
          </a:p>
          <a:p>
            <a:pPr lvl="1"/>
            <a:r>
              <a:rPr lang="fr-FR" dirty="0"/>
              <a:t>Adressemail@una.fr</a:t>
            </a:r>
          </a:p>
        </p:txBody>
      </p:sp>
      <p:pic>
        <p:nvPicPr>
          <p:cNvPr id="21" name="Image 2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02813" y="4151478"/>
            <a:ext cx="555690" cy="555690"/>
          </a:xfrm>
          <a:prstGeom prst="rect">
            <a:avLst/>
          </a:prstGeom>
        </p:spPr>
      </p:pic>
      <p:pic>
        <p:nvPicPr>
          <p:cNvPr id="25" name="Image 24"/>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293984" y="4144797"/>
            <a:ext cx="562371" cy="562371"/>
          </a:xfrm>
          <a:prstGeom prst="rect">
            <a:avLst/>
          </a:prstGeom>
        </p:spPr>
      </p:pic>
      <p:pic>
        <p:nvPicPr>
          <p:cNvPr id="26" name="Image 25"/>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5385155" y="4164063"/>
            <a:ext cx="562371" cy="562371"/>
          </a:xfrm>
          <a:prstGeom prst="rect">
            <a:avLst/>
          </a:prstGeom>
        </p:spPr>
      </p:pic>
      <p:pic>
        <p:nvPicPr>
          <p:cNvPr id="27" name="Image 26"/>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4521473" y="4164063"/>
            <a:ext cx="562371" cy="562371"/>
          </a:xfrm>
          <a:prstGeom prst="rect">
            <a:avLst/>
          </a:prstGeom>
        </p:spPr>
      </p:pic>
    </p:spTree>
    <p:extLst>
      <p:ext uri="{BB962C8B-B14F-4D97-AF65-F5344CB8AC3E}">
        <p14:creationId xmlns:p14="http://schemas.microsoft.com/office/powerpoint/2010/main" val="42007383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BFEA9102-F07C-49E2-B46D-E89E6424ACE6}" type="datetime1">
              <a:rPr lang="fr-FR" smtClean="0"/>
              <a:t>01/12/2023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FEB6C9C-CEEF-474A-B950-7EE795647760}" type="slidenum">
              <a:rPr lang="fr-FR" smtClean="0"/>
              <a:t>‹N°›</a:t>
            </a:fld>
            <a:endParaRPr lang="fr-FR"/>
          </a:p>
        </p:txBody>
      </p:sp>
    </p:spTree>
    <p:extLst>
      <p:ext uri="{BB962C8B-B14F-4D97-AF65-F5344CB8AC3E}">
        <p14:creationId xmlns:p14="http://schemas.microsoft.com/office/powerpoint/2010/main" val="2855654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base">
    <p:spTree>
      <p:nvGrpSpPr>
        <p:cNvPr id="1" name=""/>
        <p:cNvGrpSpPr/>
        <p:nvPr/>
      </p:nvGrpSpPr>
      <p:grpSpPr>
        <a:xfrm>
          <a:off x="0" y="0"/>
          <a:ext cx="0" cy="0"/>
          <a:chOff x="0" y="0"/>
          <a:chExt cx="0" cy="0"/>
        </a:xfrm>
      </p:grpSpPr>
      <p:sp>
        <p:nvSpPr>
          <p:cNvPr id="6" name="Rectangle 5"/>
          <p:cNvSpPr/>
          <p:nvPr userDrawn="1"/>
        </p:nvSpPr>
        <p:spPr>
          <a:xfrm rot="5400000">
            <a:off x="6729844" y="-4319152"/>
            <a:ext cx="1143004" cy="9781310"/>
          </a:xfrm>
          <a:prstGeom prst="rect">
            <a:avLst/>
          </a:prstGeom>
          <a:solidFill>
            <a:srgbClr val="057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riangle rectangle 6"/>
          <p:cNvSpPr/>
          <p:nvPr userDrawn="1"/>
        </p:nvSpPr>
        <p:spPr>
          <a:xfrm rot="10800000">
            <a:off x="7543806" y="-1"/>
            <a:ext cx="4648194" cy="114300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 name="Groupe 8"/>
          <p:cNvGrpSpPr/>
          <p:nvPr userDrawn="1"/>
        </p:nvGrpSpPr>
        <p:grpSpPr>
          <a:xfrm>
            <a:off x="11526527" y="6239080"/>
            <a:ext cx="435596" cy="618920"/>
            <a:chOff x="11526527" y="6239080"/>
            <a:chExt cx="435596" cy="618920"/>
          </a:xfrm>
        </p:grpSpPr>
        <p:sp>
          <p:nvSpPr>
            <p:cNvPr id="10" name="Rectangle 9"/>
            <p:cNvSpPr/>
            <p:nvPr/>
          </p:nvSpPr>
          <p:spPr>
            <a:xfrm>
              <a:off x="11563350" y="6239080"/>
              <a:ext cx="361950" cy="618920"/>
            </a:xfrm>
            <a:prstGeom prst="rect">
              <a:avLst/>
            </a:prstGeom>
            <a:solidFill>
              <a:srgbClr val="A5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Triangle rectangle 10"/>
            <p:cNvSpPr/>
            <p:nvPr/>
          </p:nvSpPr>
          <p:spPr>
            <a:xfrm rot="5400000">
              <a:off x="11544402" y="6221205"/>
              <a:ext cx="399845" cy="43559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 name="Titre 1"/>
          <p:cNvSpPr>
            <a:spLocks noGrp="1"/>
          </p:cNvSpPr>
          <p:nvPr>
            <p:ph type="title"/>
          </p:nvPr>
        </p:nvSpPr>
        <p:spPr>
          <a:xfrm>
            <a:off x="2715768" y="269320"/>
            <a:ext cx="9209532" cy="617648"/>
          </a:xfrm>
        </p:spPr>
        <p:txBody>
          <a:bodyPr/>
          <a:lstStyle>
            <a:lvl1pPr>
              <a:defRPr>
                <a:solidFill>
                  <a:schemeClr val="bg1"/>
                </a:solidFill>
              </a:defRPr>
            </a:lvl1pPr>
          </a:lstStyle>
          <a:p>
            <a:r>
              <a:rPr lang="fr-FR" dirty="0"/>
              <a:t>Modifiez le style du titre</a:t>
            </a:r>
          </a:p>
        </p:txBody>
      </p:sp>
      <p:sp>
        <p:nvSpPr>
          <p:cNvPr id="3" name="Espace réservé de la date 2"/>
          <p:cNvSpPr>
            <a:spLocks noGrp="1"/>
          </p:cNvSpPr>
          <p:nvPr>
            <p:ph type="dt" sz="half" idx="10"/>
          </p:nvPr>
        </p:nvSpPr>
        <p:spPr/>
        <p:txBody>
          <a:bodyPr/>
          <a:lstStyle/>
          <a:p>
            <a:fld id="{C9100737-4C62-4E79-8EBC-EBCD13281EC2}" type="datetimeFigureOut">
              <a:rPr lang="fr-FR" smtClean="0"/>
              <a:pPr/>
              <a:t>01/12/2023</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a:xfrm>
            <a:off x="9199083" y="6597748"/>
            <a:ext cx="2763040" cy="260251"/>
          </a:xfrm>
        </p:spPr>
        <p:txBody>
          <a:bodyPr/>
          <a:lstStyle/>
          <a:p>
            <a:fld id="{970B7D9D-E7F6-4951-9F05-CC6F7844E54C}" type="slidenum">
              <a:rPr lang="fr-FR" smtClean="0"/>
              <a:pPr/>
              <a:t>‹N°›</a:t>
            </a:fld>
            <a:endParaRPr lang="fr-FR" dirty="0"/>
          </a:p>
        </p:txBody>
      </p:sp>
      <p:sp>
        <p:nvSpPr>
          <p:cNvPr id="14" name="Espace réservé du texte 18"/>
          <p:cNvSpPr>
            <a:spLocks noGrp="1"/>
          </p:cNvSpPr>
          <p:nvPr>
            <p:ph type="body" sz="quarter" idx="13"/>
          </p:nvPr>
        </p:nvSpPr>
        <p:spPr>
          <a:xfrm>
            <a:off x="210238" y="1664539"/>
            <a:ext cx="9489455" cy="771525"/>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3426854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9D3C9CA-6612-4DF7-AB5B-AACD50AEE987}" type="datetime1">
              <a:rPr lang="fr-FR" smtClean="0"/>
              <a:t>01/12/2023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FEB6C9C-CEEF-474A-B950-7EE795647760}" type="slidenum">
              <a:rPr lang="fr-FR" smtClean="0"/>
              <a:t>‹N°›</a:t>
            </a:fld>
            <a:endParaRPr lang="fr-FR"/>
          </a:p>
        </p:txBody>
      </p:sp>
    </p:spTree>
    <p:extLst>
      <p:ext uri="{BB962C8B-B14F-4D97-AF65-F5344CB8AC3E}">
        <p14:creationId xmlns:p14="http://schemas.microsoft.com/office/powerpoint/2010/main" val="14940664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1" y="1709740"/>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84F5108B-A3BE-41E8-8B47-A994C4D14D57}" type="datetime1">
              <a:rPr lang="fr-FR" smtClean="0"/>
              <a:t>01/12/2023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FEB6C9C-CEEF-474A-B950-7EE795647760}" type="slidenum">
              <a:rPr lang="fr-FR" smtClean="0"/>
              <a:t>‹N°›</a:t>
            </a:fld>
            <a:endParaRPr lang="fr-FR"/>
          </a:p>
        </p:txBody>
      </p:sp>
    </p:spTree>
    <p:extLst>
      <p:ext uri="{BB962C8B-B14F-4D97-AF65-F5344CB8AC3E}">
        <p14:creationId xmlns:p14="http://schemas.microsoft.com/office/powerpoint/2010/main" val="18027863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9"/>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9"/>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76F5121E-C17C-43A3-9A82-9570EBCCDDE9}" type="datetime1">
              <a:rPr lang="fr-FR" smtClean="0"/>
              <a:t>01/12/2023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FEB6C9C-CEEF-474A-B950-7EE795647760}" type="slidenum">
              <a:rPr lang="fr-FR" smtClean="0"/>
              <a:t>‹N°›</a:t>
            </a:fld>
            <a:endParaRPr lang="fr-FR"/>
          </a:p>
        </p:txBody>
      </p:sp>
    </p:spTree>
    <p:extLst>
      <p:ext uri="{BB962C8B-B14F-4D97-AF65-F5344CB8AC3E}">
        <p14:creationId xmlns:p14="http://schemas.microsoft.com/office/powerpoint/2010/main" val="2051719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9"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1"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094EC527-81D6-425C-8DE7-57DB98986478}" type="datetime1">
              <a:rPr lang="fr-FR" smtClean="0"/>
              <a:t>01/12/2023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FEB6C9C-CEEF-474A-B950-7EE795647760}" type="slidenum">
              <a:rPr lang="fr-FR" smtClean="0"/>
              <a:t>‹N°›</a:t>
            </a:fld>
            <a:endParaRPr lang="fr-FR"/>
          </a:p>
        </p:txBody>
      </p:sp>
    </p:spTree>
    <p:extLst>
      <p:ext uri="{BB962C8B-B14F-4D97-AF65-F5344CB8AC3E}">
        <p14:creationId xmlns:p14="http://schemas.microsoft.com/office/powerpoint/2010/main" val="26106516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ECFBAC9B-1BD8-4F7C-A21F-243219B82FFF}" type="datetime1">
              <a:rPr lang="fr-FR" smtClean="0"/>
              <a:t>01/12/2023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FEB6C9C-CEEF-474A-B950-7EE795647760}" type="slidenum">
              <a:rPr lang="fr-FR" smtClean="0"/>
              <a:t>‹N°›</a:t>
            </a:fld>
            <a:endParaRPr lang="fr-FR"/>
          </a:p>
        </p:txBody>
      </p:sp>
    </p:spTree>
    <p:extLst>
      <p:ext uri="{BB962C8B-B14F-4D97-AF65-F5344CB8AC3E}">
        <p14:creationId xmlns:p14="http://schemas.microsoft.com/office/powerpoint/2010/main" val="32020078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551D557-8C51-4180-85E0-21770548F3B6}" type="datetime1">
              <a:rPr lang="fr-FR" smtClean="0"/>
              <a:t>01/12/2023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FEB6C9C-CEEF-474A-B950-7EE795647760}" type="slidenum">
              <a:rPr lang="fr-FR" smtClean="0"/>
              <a:t>‹N°›</a:t>
            </a:fld>
            <a:endParaRPr lang="fr-FR"/>
          </a:p>
        </p:txBody>
      </p:sp>
    </p:spTree>
    <p:extLst>
      <p:ext uri="{BB962C8B-B14F-4D97-AF65-F5344CB8AC3E}">
        <p14:creationId xmlns:p14="http://schemas.microsoft.com/office/powerpoint/2010/main" val="18782030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7D2D132A-622E-4235-A3E4-D5058A401301}" type="datetime1">
              <a:rPr lang="fr-FR" smtClean="0"/>
              <a:t>01/12/2023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FEB6C9C-CEEF-474A-B950-7EE795647760}" type="slidenum">
              <a:rPr lang="fr-FR" smtClean="0"/>
              <a:t>‹N°›</a:t>
            </a:fld>
            <a:endParaRPr lang="fr-FR"/>
          </a:p>
        </p:txBody>
      </p:sp>
    </p:spTree>
    <p:extLst>
      <p:ext uri="{BB962C8B-B14F-4D97-AF65-F5344CB8AC3E}">
        <p14:creationId xmlns:p14="http://schemas.microsoft.com/office/powerpoint/2010/main" val="10596150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fr-FR"/>
          </a:p>
        </p:txBody>
      </p:sp>
      <p:sp>
        <p:nvSpPr>
          <p:cNvPr id="4" name="Espace réservé du texte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E9808796-55A8-47DE-AB68-633D3978F9A2}" type="datetime1">
              <a:rPr lang="fr-FR" smtClean="0"/>
              <a:t>01/12/2023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FEB6C9C-CEEF-474A-B950-7EE795647760}" type="slidenum">
              <a:rPr lang="fr-FR" smtClean="0"/>
              <a:t>‹N°›</a:t>
            </a:fld>
            <a:endParaRPr lang="fr-FR"/>
          </a:p>
        </p:txBody>
      </p:sp>
    </p:spTree>
    <p:extLst>
      <p:ext uri="{BB962C8B-B14F-4D97-AF65-F5344CB8AC3E}">
        <p14:creationId xmlns:p14="http://schemas.microsoft.com/office/powerpoint/2010/main" val="4533707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9C5169F-9C94-4D2C-8647-AD3787E00182}" type="datetime1">
              <a:rPr lang="fr-FR" smtClean="0"/>
              <a:t>01/12/2023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FEB6C9C-CEEF-474A-B950-7EE795647760}" type="slidenum">
              <a:rPr lang="fr-FR" smtClean="0"/>
              <a:t>‹N°›</a:t>
            </a:fld>
            <a:endParaRPr lang="fr-FR"/>
          </a:p>
        </p:txBody>
      </p:sp>
    </p:spTree>
    <p:extLst>
      <p:ext uri="{BB962C8B-B14F-4D97-AF65-F5344CB8AC3E}">
        <p14:creationId xmlns:p14="http://schemas.microsoft.com/office/powerpoint/2010/main" val="30125182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1" y="365126"/>
            <a:ext cx="2628900" cy="5811839"/>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1" y="365126"/>
            <a:ext cx="7734300" cy="5811839"/>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74D6625-BFC5-42F8-B183-ED8661D86B98}" type="datetime1">
              <a:rPr lang="fr-FR" smtClean="0"/>
              <a:t>01/12/2023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FEB6C9C-CEEF-474A-B950-7EE795647760}" type="slidenum">
              <a:rPr lang="fr-FR" smtClean="0"/>
              <a:t>‹N°›</a:t>
            </a:fld>
            <a:endParaRPr lang="fr-FR"/>
          </a:p>
        </p:txBody>
      </p:sp>
    </p:spTree>
    <p:extLst>
      <p:ext uri="{BB962C8B-B14F-4D97-AF65-F5344CB8AC3E}">
        <p14:creationId xmlns:p14="http://schemas.microsoft.com/office/powerpoint/2010/main" val="1636496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ise en avant d'un sujet">
    <p:spTree>
      <p:nvGrpSpPr>
        <p:cNvPr id="1" name=""/>
        <p:cNvGrpSpPr/>
        <p:nvPr/>
      </p:nvGrpSpPr>
      <p:grpSpPr>
        <a:xfrm>
          <a:off x="0" y="0"/>
          <a:ext cx="0" cy="0"/>
          <a:chOff x="0" y="0"/>
          <a:chExt cx="0" cy="0"/>
        </a:xfrm>
      </p:grpSpPr>
      <p:sp>
        <p:nvSpPr>
          <p:cNvPr id="6" name="Triangle isocèle 5"/>
          <p:cNvSpPr/>
          <p:nvPr userDrawn="1"/>
        </p:nvSpPr>
        <p:spPr>
          <a:xfrm rot="10800000">
            <a:off x="1938528" y="-1"/>
            <a:ext cx="10253472" cy="1506070"/>
          </a:xfrm>
          <a:prstGeom prst="triangle">
            <a:avLst/>
          </a:prstGeom>
          <a:solidFill>
            <a:srgbClr val="057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 name="Groupe 7"/>
          <p:cNvGrpSpPr/>
          <p:nvPr userDrawn="1"/>
        </p:nvGrpSpPr>
        <p:grpSpPr>
          <a:xfrm>
            <a:off x="11506687" y="6239080"/>
            <a:ext cx="435596" cy="618920"/>
            <a:chOff x="11526527" y="6239080"/>
            <a:chExt cx="435596" cy="618920"/>
          </a:xfrm>
        </p:grpSpPr>
        <p:sp>
          <p:nvSpPr>
            <p:cNvPr id="9" name="Rectangle 8"/>
            <p:cNvSpPr/>
            <p:nvPr/>
          </p:nvSpPr>
          <p:spPr>
            <a:xfrm>
              <a:off x="11563350" y="6239080"/>
              <a:ext cx="361950" cy="618920"/>
            </a:xfrm>
            <a:prstGeom prst="rect">
              <a:avLst/>
            </a:prstGeom>
            <a:solidFill>
              <a:srgbClr val="A5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riangle rectangle 9"/>
            <p:cNvSpPr/>
            <p:nvPr/>
          </p:nvSpPr>
          <p:spPr>
            <a:xfrm rot="5400000">
              <a:off x="11544402" y="6221205"/>
              <a:ext cx="399845" cy="43559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 name="Titre 1"/>
          <p:cNvSpPr>
            <a:spLocks noGrp="1"/>
          </p:cNvSpPr>
          <p:nvPr>
            <p:ph type="title"/>
          </p:nvPr>
        </p:nvSpPr>
        <p:spPr>
          <a:xfrm>
            <a:off x="2395728" y="299024"/>
            <a:ext cx="9546555" cy="615376"/>
          </a:xfrm>
        </p:spPr>
        <p:txBody>
          <a:bodyPr/>
          <a:lstStyle>
            <a:lvl1pPr algn="ctr">
              <a:defRPr>
                <a:solidFill>
                  <a:schemeClr val="bg1"/>
                </a:solidFill>
              </a:defRPr>
            </a:lvl1pPr>
          </a:lstStyle>
          <a:p>
            <a:r>
              <a:rPr lang="fr-FR" dirty="0"/>
              <a:t>Modifiez le style du titre</a:t>
            </a:r>
          </a:p>
        </p:txBody>
      </p:sp>
      <p:sp>
        <p:nvSpPr>
          <p:cNvPr id="3" name="Espace réservé de la date 2"/>
          <p:cNvSpPr>
            <a:spLocks noGrp="1"/>
          </p:cNvSpPr>
          <p:nvPr>
            <p:ph type="dt" sz="half" idx="10"/>
          </p:nvPr>
        </p:nvSpPr>
        <p:spPr/>
        <p:txBody>
          <a:bodyPr/>
          <a:lstStyle/>
          <a:p>
            <a:fld id="{C9100737-4C62-4E79-8EBC-EBCD13281EC2}" type="datetimeFigureOut">
              <a:rPr lang="fr-FR" smtClean="0"/>
              <a:pPr/>
              <a:t>01/12/2023</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a:xfrm>
            <a:off x="9199083" y="6597749"/>
            <a:ext cx="2706377" cy="208134"/>
          </a:xfrm>
        </p:spPr>
        <p:txBody>
          <a:bodyPr/>
          <a:lstStyle/>
          <a:p>
            <a:fld id="{970B7D9D-E7F6-4951-9F05-CC6F7844E54C}" type="slidenum">
              <a:rPr lang="fr-FR" smtClean="0"/>
              <a:pPr/>
              <a:t>‹N°›</a:t>
            </a:fld>
            <a:endParaRPr lang="fr-FR" dirty="0"/>
          </a:p>
        </p:txBody>
      </p:sp>
      <p:sp>
        <p:nvSpPr>
          <p:cNvPr id="13" name="Espace réservé du texte 18"/>
          <p:cNvSpPr>
            <a:spLocks noGrp="1"/>
          </p:cNvSpPr>
          <p:nvPr>
            <p:ph type="body" sz="quarter" idx="13"/>
          </p:nvPr>
        </p:nvSpPr>
        <p:spPr>
          <a:xfrm>
            <a:off x="210238" y="1664539"/>
            <a:ext cx="9489455" cy="771525"/>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532899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ise en avant 3 sujets/étapes">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C9100737-4C62-4E79-8EBC-EBCD13281EC2}" type="datetimeFigureOut">
              <a:rPr lang="fr-FR" smtClean="0"/>
              <a:pPr/>
              <a:t>01/12/2023</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6" name="Rectangle 5"/>
          <p:cNvSpPr/>
          <p:nvPr userDrawn="1"/>
        </p:nvSpPr>
        <p:spPr>
          <a:xfrm>
            <a:off x="1161826" y="2679326"/>
            <a:ext cx="2689412" cy="35930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userDrawn="1"/>
        </p:nvSpPr>
        <p:spPr>
          <a:xfrm>
            <a:off x="5047130" y="2679326"/>
            <a:ext cx="2689412" cy="35930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userDrawn="1"/>
        </p:nvSpPr>
        <p:spPr>
          <a:xfrm>
            <a:off x="8780033" y="2679326"/>
            <a:ext cx="2689412" cy="35930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riangle isocèle 8"/>
          <p:cNvSpPr/>
          <p:nvPr userDrawn="1"/>
        </p:nvSpPr>
        <p:spPr>
          <a:xfrm rot="10800000">
            <a:off x="1828800" y="-1"/>
            <a:ext cx="10363200" cy="1506068"/>
          </a:xfrm>
          <a:prstGeom prst="triangle">
            <a:avLst/>
          </a:prstGeom>
          <a:solidFill>
            <a:srgbClr val="057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4" name="Groupe 13"/>
          <p:cNvGrpSpPr/>
          <p:nvPr userDrawn="1"/>
        </p:nvGrpSpPr>
        <p:grpSpPr>
          <a:xfrm>
            <a:off x="11526527" y="6239080"/>
            <a:ext cx="435596" cy="618920"/>
            <a:chOff x="11526527" y="6239080"/>
            <a:chExt cx="435596" cy="618920"/>
          </a:xfrm>
        </p:grpSpPr>
        <p:sp>
          <p:nvSpPr>
            <p:cNvPr id="15" name="Rectangle 14"/>
            <p:cNvSpPr/>
            <p:nvPr/>
          </p:nvSpPr>
          <p:spPr>
            <a:xfrm>
              <a:off x="11563350" y="6239080"/>
              <a:ext cx="361950" cy="618920"/>
            </a:xfrm>
            <a:prstGeom prst="rect">
              <a:avLst/>
            </a:prstGeom>
            <a:solidFill>
              <a:srgbClr val="A5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Triangle rectangle 15"/>
            <p:cNvSpPr/>
            <p:nvPr/>
          </p:nvSpPr>
          <p:spPr>
            <a:xfrm rot="5400000">
              <a:off x="11544402" y="6221205"/>
              <a:ext cx="399845" cy="43559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 name="Titre 1"/>
          <p:cNvSpPr>
            <a:spLocks noGrp="1"/>
          </p:cNvSpPr>
          <p:nvPr>
            <p:ph type="title"/>
          </p:nvPr>
        </p:nvSpPr>
        <p:spPr>
          <a:xfrm>
            <a:off x="2368296" y="299024"/>
            <a:ext cx="9573987" cy="633664"/>
          </a:xfrm>
        </p:spPr>
        <p:txBody>
          <a:bodyPr/>
          <a:lstStyle>
            <a:lvl1pPr algn="ctr">
              <a:defRPr>
                <a:solidFill>
                  <a:schemeClr val="bg1"/>
                </a:solidFill>
              </a:defRPr>
            </a:lvl1pPr>
          </a:lstStyle>
          <a:p>
            <a:r>
              <a:rPr lang="fr-FR" dirty="0"/>
              <a:t>Modifiez le style du titre</a:t>
            </a:r>
          </a:p>
        </p:txBody>
      </p:sp>
      <p:sp>
        <p:nvSpPr>
          <p:cNvPr id="18" name="Espace réservé du texte 18"/>
          <p:cNvSpPr>
            <a:spLocks noGrp="1"/>
          </p:cNvSpPr>
          <p:nvPr>
            <p:ph type="body" sz="quarter" idx="16"/>
          </p:nvPr>
        </p:nvSpPr>
        <p:spPr>
          <a:xfrm>
            <a:off x="1351272" y="2894622"/>
            <a:ext cx="2358579" cy="3244921"/>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9" name="Espace réservé du texte 18"/>
          <p:cNvSpPr>
            <a:spLocks noGrp="1"/>
          </p:cNvSpPr>
          <p:nvPr>
            <p:ph type="body" sz="quarter" idx="17"/>
          </p:nvPr>
        </p:nvSpPr>
        <p:spPr>
          <a:xfrm>
            <a:off x="5212546" y="2894622"/>
            <a:ext cx="2358579" cy="3244921"/>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0" name="Espace réservé du texte 18"/>
          <p:cNvSpPr>
            <a:spLocks noGrp="1"/>
          </p:cNvSpPr>
          <p:nvPr>
            <p:ph type="body" sz="quarter" idx="18"/>
          </p:nvPr>
        </p:nvSpPr>
        <p:spPr>
          <a:xfrm>
            <a:off x="8945449" y="2894621"/>
            <a:ext cx="2358579" cy="3244921"/>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numéro de diapositive 4"/>
          <p:cNvSpPr>
            <a:spLocks noGrp="1"/>
          </p:cNvSpPr>
          <p:nvPr>
            <p:ph type="sldNum" sz="quarter" idx="12"/>
          </p:nvPr>
        </p:nvSpPr>
        <p:spPr/>
        <p:txBody>
          <a:bodyPr/>
          <a:lstStyle/>
          <a:p>
            <a:fld id="{970B7D9D-E7F6-4951-9F05-CC6F7844E54C}" type="slidenum">
              <a:rPr lang="fr-FR" smtClean="0"/>
              <a:pPr/>
              <a:t>‹N°›</a:t>
            </a:fld>
            <a:endParaRPr lang="fr-FR" dirty="0"/>
          </a:p>
        </p:txBody>
      </p:sp>
    </p:spTree>
    <p:extLst>
      <p:ext uri="{BB962C8B-B14F-4D97-AF65-F5344CB8AC3E}">
        <p14:creationId xmlns:p14="http://schemas.microsoft.com/office/powerpoint/2010/main" val="2883714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nsition">
    <p:spTree>
      <p:nvGrpSpPr>
        <p:cNvPr id="1" name=""/>
        <p:cNvGrpSpPr/>
        <p:nvPr/>
      </p:nvGrpSpPr>
      <p:grpSpPr>
        <a:xfrm>
          <a:off x="0" y="0"/>
          <a:ext cx="0" cy="0"/>
          <a:chOff x="0" y="0"/>
          <a:chExt cx="0" cy="0"/>
        </a:xfrm>
      </p:grpSpPr>
      <p:pic>
        <p:nvPicPr>
          <p:cNvPr id="6" name="Image 5"/>
          <p:cNvPicPr>
            <a:picLocks noChangeAspect="1"/>
          </p:cNvPicPr>
          <p:nvPr userDrawn="1"/>
        </p:nvPicPr>
        <p:blipFill rotWithShape="1">
          <a:blip r:embed="rId2" cstate="email">
            <a:extLst>
              <a:ext uri="{28A0092B-C50C-407E-A947-70E740481C1C}">
                <a14:useLocalDpi xmlns:a14="http://schemas.microsoft.com/office/drawing/2010/main"/>
              </a:ext>
            </a:extLst>
          </a:blip>
          <a:srcRect t="-382"/>
          <a:stretch/>
        </p:blipFill>
        <p:spPr>
          <a:xfrm>
            <a:off x="0" y="-118602"/>
            <a:ext cx="7315200" cy="6976602"/>
          </a:xfrm>
          <a:prstGeom prst="rect">
            <a:avLst/>
          </a:prstGeom>
        </p:spPr>
      </p:pic>
      <p:sp>
        <p:nvSpPr>
          <p:cNvPr id="14" name="Triangle isocèle 13"/>
          <p:cNvSpPr/>
          <p:nvPr userDrawn="1"/>
        </p:nvSpPr>
        <p:spPr>
          <a:xfrm rot="283518">
            <a:off x="4534899" y="-66046"/>
            <a:ext cx="5052344" cy="722913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sp>
        <p:nvSpPr>
          <p:cNvPr id="8" name="Trapèze 7"/>
          <p:cNvSpPr/>
          <p:nvPr userDrawn="1"/>
        </p:nvSpPr>
        <p:spPr>
          <a:xfrm rot="644570">
            <a:off x="5840763" y="-743521"/>
            <a:ext cx="7584612" cy="9123165"/>
          </a:xfrm>
          <a:prstGeom prst="trapezoid">
            <a:avLst/>
          </a:prstGeom>
          <a:solidFill>
            <a:srgbClr val="0578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userDrawn="1"/>
        </p:nvSpPr>
        <p:spPr>
          <a:xfrm>
            <a:off x="6299200" y="2913523"/>
            <a:ext cx="5462270" cy="1184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6580741" y="3065112"/>
            <a:ext cx="5236683" cy="966822"/>
          </a:xfrm>
        </p:spPr>
        <p:txBody>
          <a:bodyPr/>
          <a:lstStyle/>
          <a:p>
            <a:r>
              <a:rPr lang="fr-FR"/>
              <a:t>Modifiez le style du titre</a:t>
            </a:r>
          </a:p>
        </p:txBody>
      </p:sp>
      <p:sp>
        <p:nvSpPr>
          <p:cNvPr id="3" name="Espace réservé de la date 2"/>
          <p:cNvSpPr>
            <a:spLocks noGrp="1"/>
          </p:cNvSpPr>
          <p:nvPr>
            <p:ph type="dt" sz="half" idx="10"/>
          </p:nvPr>
        </p:nvSpPr>
        <p:spPr/>
        <p:txBody>
          <a:bodyPr/>
          <a:lstStyle/>
          <a:p>
            <a:fld id="{C9100737-4C62-4E79-8EBC-EBCD13281EC2}" type="datetimeFigureOut">
              <a:rPr lang="fr-FR" smtClean="0"/>
              <a:pPr/>
              <a:t>01/12/2023</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970B7D9D-E7F6-4951-9F05-CC6F7844E54C}" type="slidenum">
              <a:rPr lang="fr-FR" smtClean="0"/>
              <a:pPr/>
              <a:t>‹N°›</a:t>
            </a:fld>
            <a:endParaRPr lang="fr-FR" dirty="0"/>
          </a:p>
        </p:txBody>
      </p:sp>
      <p:sp>
        <p:nvSpPr>
          <p:cNvPr id="13" name="Espace réservé du texte 12"/>
          <p:cNvSpPr>
            <a:spLocks noGrp="1"/>
          </p:cNvSpPr>
          <p:nvPr>
            <p:ph type="body" sz="quarter" idx="13"/>
          </p:nvPr>
        </p:nvSpPr>
        <p:spPr>
          <a:xfrm>
            <a:off x="6580188" y="4349750"/>
            <a:ext cx="5181600" cy="18034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12" name="Imag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0238" y="176048"/>
            <a:ext cx="1832654" cy="850309"/>
          </a:xfrm>
          <a:prstGeom prst="rect">
            <a:avLst/>
          </a:prstGeom>
        </p:spPr>
      </p:pic>
    </p:spTree>
    <p:extLst>
      <p:ext uri="{BB962C8B-B14F-4D97-AF65-F5344CB8AC3E}">
        <p14:creationId xmlns:p14="http://schemas.microsoft.com/office/powerpoint/2010/main" val="3295191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nsition_">
    <p:spTree>
      <p:nvGrpSpPr>
        <p:cNvPr id="1" name=""/>
        <p:cNvGrpSpPr/>
        <p:nvPr/>
      </p:nvGrpSpPr>
      <p:grpSpPr>
        <a:xfrm>
          <a:off x="0" y="0"/>
          <a:ext cx="0" cy="0"/>
          <a:chOff x="0" y="0"/>
          <a:chExt cx="0" cy="0"/>
        </a:xfrm>
      </p:grpSpPr>
      <p:pic>
        <p:nvPicPr>
          <p:cNvPr id="11" name="Imag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168" y="0"/>
            <a:ext cx="7305032" cy="6884126"/>
          </a:xfrm>
          <a:prstGeom prst="rect">
            <a:avLst/>
          </a:prstGeom>
        </p:spPr>
      </p:pic>
      <p:sp>
        <p:nvSpPr>
          <p:cNvPr id="7" name="Triangle isocèle 6"/>
          <p:cNvSpPr/>
          <p:nvPr userDrawn="1"/>
        </p:nvSpPr>
        <p:spPr>
          <a:xfrm rot="283518">
            <a:off x="4534899" y="-66046"/>
            <a:ext cx="5052344" cy="722913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sp>
        <p:nvSpPr>
          <p:cNvPr id="8" name="Trapèze 7"/>
          <p:cNvSpPr/>
          <p:nvPr userDrawn="1"/>
        </p:nvSpPr>
        <p:spPr>
          <a:xfrm rot="644570">
            <a:off x="5840763" y="-743521"/>
            <a:ext cx="7584612" cy="9123165"/>
          </a:xfrm>
          <a:prstGeom prst="trapezoid">
            <a:avLst/>
          </a:prstGeom>
          <a:solidFill>
            <a:srgbClr val="0578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userDrawn="1"/>
        </p:nvSpPr>
        <p:spPr>
          <a:xfrm>
            <a:off x="6299200" y="2913523"/>
            <a:ext cx="5462270" cy="1184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6580741" y="3065112"/>
            <a:ext cx="5236683" cy="966822"/>
          </a:xfrm>
        </p:spPr>
        <p:txBody>
          <a:bodyPr/>
          <a:lstStyle/>
          <a:p>
            <a:r>
              <a:rPr lang="fr-FR"/>
              <a:t>Modifiez le style du titre</a:t>
            </a:r>
          </a:p>
        </p:txBody>
      </p:sp>
      <p:sp>
        <p:nvSpPr>
          <p:cNvPr id="3" name="Espace réservé de la date 2"/>
          <p:cNvSpPr>
            <a:spLocks noGrp="1"/>
          </p:cNvSpPr>
          <p:nvPr>
            <p:ph type="dt" sz="half" idx="10"/>
          </p:nvPr>
        </p:nvSpPr>
        <p:spPr/>
        <p:txBody>
          <a:bodyPr/>
          <a:lstStyle/>
          <a:p>
            <a:fld id="{C9100737-4C62-4E79-8EBC-EBCD13281EC2}" type="datetimeFigureOut">
              <a:rPr lang="fr-FR" smtClean="0"/>
              <a:pPr/>
              <a:t>01/12/2023</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970B7D9D-E7F6-4951-9F05-CC6F7844E54C}" type="slidenum">
              <a:rPr lang="fr-FR" smtClean="0"/>
              <a:pPr/>
              <a:t>‹N°›</a:t>
            </a:fld>
            <a:endParaRPr lang="fr-FR" dirty="0"/>
          </a:p>
        </p:txBody>
      </p:sp>
      <p:sp>
        <p:nvSpPr>
          <p:cNvPr id="13" name="Espace réservé du texte 12"/>
          <p:cNvSpPr>
            <a:spLocks noGrp="1"/>
          </p:cNvSpPr>
          <p:nvPr>
            <p:ph type="body" sz="quarter" idx="13"/>
          </p:nvPr>
        </p:nvSpPr>
        <p:spPr>
          <a:xfrm>
            <a:off x="6580188" y="4349750"/>
            <a:ext cx="5181600" cy="18034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12" name="Imag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0238" y="176048"/>
            <a:ext cx="1832654" cy="850309"/>
          </a:xfrm>
          <a:prstGeom prst="rect">
            <a:avLst/>
          </a:prstGeom>
        </p:spPr>
      </p:pic>
    </p:spTree>
    <p:extLst>
      <p:ext uri="{BB962C8B-B14F-4D97-AF65-F5344CB8AC3E}">
        <p14:creationId xmlns:p14="http://schemas.microsoft.com/office/powerpoint/2010/main" val="1471676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nsition__">
    <p:spTree>
      <p:nvGrpSpPr>
        <p:cNvPr id="1" name=""/>
        <p:cNvGrpSpPr/>
        <p:nvPr/>
      </p:nvGrpSpPr>
      <p:grpSpPr>
        <a:xfrm>
          <a:off x="0" y="0"/>
          <a:ext cx="0" cy="0"/>
          <a:chOff x="0" y="0"/>
          <a:chExt cx="0" cy="0"/>
        </a:xfrm>
      </p:grpSpPr>
      <p:pic>
        <p:nvPicPr>
          <p:cNvPr id="12" name="Imag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04800" y="0"/>
            <a:ext cx="7619999" cy="6889721"/>
          </a:xfrm>
          <a:prstGeom prst="rect">
            <a:avLst/>
          </a:prstGeom>
        </p:spPr>
      </p:pic>
      <p:sp>
        <p:nvSpPr>
          <p:cNvPr id="19" name="Triangle isocèle 18"/>
          <p:cNvSpPr/>
          <p:nvPr userDrawn="1"/>
        </p:nvSpPr>
        <p:spPr>
          <a:xfrm rot="283518">
            <a:off x="4534899" y="-66046"/>
            <a:ext cx="5052344" cy="722913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sp>
        <p:nvSpPr>
          <p:cNvPr id="18" name="Trapèze 17"/>
          <p:cNvSpPr/>
          <p:nvPr userDrawn="1"/>
        </p:nvSpPr>
        <p:spPr>
          <a:xfrm rot="644570">
            <a:off x="5840763" y="-743521"/>
            <a:ext cx="7584612" cy="9123165"/>
          </a:xfrm>
          <a:prstGeom prst="trapezoid">
            <a:avLst/>
          </a:prstGeom>
          <a:solidFill>
            <a:srgbClr val="0578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userDrawn="1"/>
        </p:nvSpPr>
        <p:spPr>
          <a:xfrm>
            <a:off x="6299200" y="2913523"/>
            <a:ext cx="5462270" cy="1184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6580741" y="3065112"/>
            <a:ext cx="5236683" cy="966822"/>
          </a:xfrm>
        </p:spPr>
        <p:txBody>
          <a:bodyPr/>
          <a:lstStyle/>
          <a:p>
            <a:r>
              <a:rPr lang="fr-FR"/>
              <a:t>Modifiez le style du titre</a:t>
            </a:r>
          </a:p>
        </p:txBody>
      </p:sp>
      <p:sp>
        <p:nvSpPr>
          <p:cNvPr id="3" name="Espace réservé de la date 2"/>
          <p:cNvSpPr>
            <a:spLocks noGrp="1"/>
          </p:cNvSpPr>
          <p:nvPr>
            <p:ph type="dt" sz="half" idx="10"/>
          </p:nvPr>
        </p:nvSpPr>
        <p:spPr/>
        <p:txBody>
          <a:bodyPr/>
          <a:lstStyle/>
          <a:p>
            <a:fld id="{C9100737-4C62-4E79-8EBC-EBCD13281EC2}" type="datetimeFigureOut">
              <a:rPr lang="fr-FR" smtClean="0"/>
              <a:pPr/>
              <a:t>01/12/2023</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970B7D9D-E7F6-4951-9F05-CC6F7844E54C}" type="slidenum">
              <a:rPr lang="fr-FR" smtClean="0"/>
              <a:pPr/>
              <a:t>‹N°›</a:t>
            </a:fld>
            <a:endParaRPr lang="fr-FR" dirty="0"/>
          </a:p>
        </p:txBody>
      </p:sp>
      <p:sp>
        <p:nvSpPr>
          <p:cNvPr id="13" name="Espace réservé du texte 12"/>
          <p:cNvSpPr>
            <a:spLocks noGrp="1"/>
          </p:cNvSpPr>
          <p:nvPr>
            <p:ph type="body" sz="quarter" idx="13"/>
          </p:nvPr>
        </p:nvSpPr>
        <p:spPr>
          <a:xfrm>
            <a:off x="6580188" y="4349750"/>
            <a:ext cx="5181600" cy="18034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11" name="Imag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0238" y="176048"/>
            <a:ext cx="1832654" cy="850309"/>
          </a:xfrm>
          <a:prstGeom prst="rect">
            <a:avLst/>
          </a:prstGeom>
        </p:spPr>
      </p:pic>
    </p:spTree>
    <p:extLst>
      <p:ext uri="{BB962C8B-B14F-4D97-AF65-F5344CB8AC3E}">
        <p14:creationId xmlns:p14="http://schemas.microsoft.com/office/powerpoint/2010/main" val="3245988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ansition personnalisée">
    <p:spTree>
      <p:nvGrpSpPr>
        <p:cNvPr id="1" name=""/>
        <p:cNvGrpSpPr/>
        <p:nvPr/>
      </p:nvGrpSpPr>
      <p:grpSpPr>
        <a:xfrm>
          <a:off x="0" y="0"/>
          <a:ext cx="0" cy="0"/>
          <a:chOff x="0" y="0"/>
          <a:chExt cx="0" cy="0"/>
        </a:xfrm>
      </p:grpSpPr>
      <p:sp>
        <p:nvSpPr>
          <p:cNvPr id="11" name="Espace réservé pour une image  10"/>
          <p:cNvSpPr>
            <a:spLocks noGrp="1"/>
          </p:cNvSpPr>
          <p:nvPr>
            <p:ph type="pic" sz="quarter" idx="14"/>
          </p:nvPr>
        </p:nvSpPr>
        <p:spPr>
          <a:xfrm>
            <a:off x="-312739" y="-261938"/>
            <a:ext cx="7626453" cy="7864521"/>
          </a:xfrm>
        </p:spPr>
        <p:txBody>
          <a:bodyPr/>
          <a:lstStyle/>
          <a:p>
            <a:endParaRPr lang="fr-FR" dirty="0"/>
          </a:p>
        </p:txBody>
      </p:sp>
      <p:sp>
        <p:nvSpPr>
          <p:cNvPr id="7" name="Triangle isocèle 6"/>
          <p:cNvSpPr/>
          <p:nvPr userDrawn="1"/>
        </p:nvSpPr>
        <p:spPr>
          <a:xfrm rot="283518">
            <a:off x="4534899" y="-66046"/>
            <a:ext cx="5052344" cy="722913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sp>
        <p:nvSpPr>
          <p:cNvPr id="8" name="Trapèze 7"/>
          <p:cNvSpPr/>
          <p:nvPr userDrawn="1"/>
        </p:nvSpPr>
        <p:spPr>
          <a:xfrm rot="644570">
            <a:off x="5840763" y="-743521"/>
            <a:ext cx="7584612" cy="9123165"/>
          </a:xfrm>
          <a:prstGeom prst="trapezoid">
            <a:avLst/>
          </a:prstGeom>
          <a:solidFill>
            <a:srgbClr val="0578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userDrawn="1"/>
        </p:nvSpPr>
        <p:spPr>
          <a:xfrm>
            <a:off x="6299200" y="2913523"/>
            <a:ext cx="5462270" cy="1184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6580741" y="3065112"/>
            <a:ext cx="5236683" cy="966822"/>
          </a:xfrm>
        </p:spPr>
        <p:txBody>
          <a:bodyPr/>
          <a:lstStyle/>
          <a:p>
            <a:r>
              <a:rPr lang="fr-FR"/>
              <a:t>Modifiez le style du titre</a:t>
            </a:r>
          </a:p>
        </p:txBody>
      </p:sp>
      <p:sp>
        <p:nvSpPr>
          <p:cNvPr id="3" name="Espace réservé de la date 2"/>
          <p:cNvSpPr>
            <a:spLocks noGrp="1"/>
          </p:cNvSpPr>
          <p:nvPr>
            <p:ph type="dt" sz="half" idx="10"/>
          </p:nvPr>
        </p:nvSpPr>
        <p:spPr/>
        <p:txBody>
          <a:bodyPr/>
          <a:lstStyle/>
          <a:p>
            <a:fld id="{C9100737-4C62-4E79-8EBC-EBCD13281EC2}" type="datetimeFigureOut">
              <a:rPr lang="fr-FR" smtClean="0"/>
              <a:pPr/>
              <a:t>01/12/2023</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970B7D9D-E7F6-4951-9F05-CC6F7844E54C}" type="slidenum">
              <a:rPr lang="fr-FR" smtClean="0"/>
              <a:pPr/>
              <a:t>‹N°›</a:t>
            </a:fld>
            <a:endParaRPr lang="fr-FR" dirty="0"/>
          </a:p>
        </p:txBody>
      </p:sp>
      <p:sp>
        <p:nvSpPr>
          <p:cNvPr id="13" name="Espace réservé du texte 12"/>
          <p:cNvSpPr>
            <a:spLocks noGrp="1"/>
          </p:cNvSpPr>
          <p:nvPr>
            <p:ph type="body" sz="quarter" idx="13"/>
          </p:nvPr>
        </p:nvSpPr>
        <p:spPr>
          <a:xfrm>
            <a:off x="6580188" y="4349750"/>
            <a:ext cx="5181600" cy="18034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349558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1.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2247900" y="299025"/>
            <a:ext cx="9694384" cy="520125"/>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210239" y="1241731"/>
            <a:ext cx="11732044" cy="4663310"/>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210238" y="6597750"/>
            <a:ext cx="2743200" cy="208133"/>
          </a:xfrm>
          <a:prstGeom prst="rect">
            <a:avLst/>
          </a:prstGeom>
        </p:spPr>
        <p:txBody>
          <a:bodyPr vert="horz" lIns="91440" tIns="45720" rIns="91440" bIns="45720" rtlCol="0" anchor="ctr"/>
          <a:lstStyle>
            <a:lvl1pPr algn="l">
              <a:defRPr sz="800">
                <a:solidFill>
                  <a:schemeClr val="bg1"/>
                </a:solidFill>
                <a:latin typeface="Arial" panose="020B0604020202020204" pitchFamily="34" charset="0"/>
                <a:cs typeface="Arial" panose="020B0604020202020204" pitchFamily="34" charset="0"/>
              </a:defRPr>
            </a:lvl1pPr>
          </a:lstStyle>
          <a:p>
            <a:fld id="{C9100737-4C62-4E79-8EBC-EBCD13281EC2}" type="datetimeFigureOut">
              <a:rPr lang="fr-FR" smtClean="0"/>
              <a:pPr/>
              <a:t>01/12/2023</a:t>
            </a:fld>
            <a:endParaRPr lang="fr-FR" dirty="0"/>
          </a:p>
        </p:txBody>
      </p:sp>
      <p:sp>
        <p:nvSpPr>
          <p:cNvPr id="5" name="Espace réservé du pied de page 4"/>
          <p:cNvSpPr>
            <a:spLocks noGrp="1"/>
          </p:cNvSpPr>
          <p:nvPr>
            <p:ph type="ftr" sz="quarter" idx="3"/>
          </p:nvPr>
        </p:nvSpPr>
        <p:spPr>
          <a:xfrm>
            <a:off x="4038600" y="6597750"/>
            <a:ext cx="4114800" cy="208133"/>
          </a:xfrm>
          <a:prstGeom prst="rect">
            <a:avLst/>
          </a:prstGeom>
        </p:spPr>
        <p:txBody>
          <a:bodyPr vert="horz" lIns="91440" tIns="45720" rIns="91440" bIns="45720" rtlCol="0" anchor="ctr"/>
          <a:lstStyle>
            <a:lvl1pPr algn="ctr">
              <a:defRPr sz="800">
                <a:solidFill>
                  <a:schemeClr val="bg1"/>
                </a:solidFill>
                <a:latin typeface="Arial" panose="020B0604020202020204" pitchFamily="34" charset="0"/>
                <a:cs typeface="Arial" panose="020B0604020202020204" pitchFamily="34" charset="0"/>
              </a:defRPr>
            </a:lvl1pPr>
          </a:lstStyle>
          <a:p>
            <a:endParaRPr lang="fr-FR" dirty="0"/>
          </a:p>
        </p:txBody>
      </p:sp>
      <p:sp>
        <p:nvSpPr>
          <p:cNvPr id="6" name="Espace réservé du numéro de diapositive 5"/>
          <p:cNvSpPr>
            <a:spLocks noGrp="1"/>
          </p:cNvSpPr>
          <p:nvPr>
            <p:ph type="sldNum" sz="quarter" idx="4"/>
          </p:nvPr>
        </p:nvSpPr>
        <p:spPr>
          <a:xfrm>
            <a:off x="9199083" y="6597749"/>
            <a:ext cx="2743200" cy="208133"/>
          </a:xfrm>
          <a:prstGeom prst="rect">
            <a:avLst/>
          </a:prstGeom>
        </p:spPr>
        <p:txBody>
          <a:bodyPr vert="horz" lIns="91440" tIns="45720" rIns="91440" bIns="45720" rtlCol="0" anchor="ctr"/>
          <a:lstStyle>
            <a:lvl1pPr algn="r">
              <a:defRPr sz="800">
                <a:solidFill>
                  <a:schemeClr val="bg1"/>
                </a:solidFill>
                <a:latin typeface="Arial" panose="020B0604020202020204" pitchFamily="34" charset="0"/>
                <a:cs typeface="Arial" panose="020B0604020202020204" pitchFamily="34" charset="0"/>
              </a:defRPr>
            </a:lvl1pPr>
          </a:lstStyle>
          <a:p>
            <a:fld id="{970B7D9D-E7F6-4951-9F05-CC6F7844E54C}" type="slidenum">
              <a:rPr lang="fr-FR" smtClean="0"/>
              <a:pPr/>
              <a:t>‹N°›</a:t>
            </a:fld>
            <a:endParaRPr lang="fr-FR" dirty="0"/>
          </a:p>
        </p:txBody>
      </p:sp>
      <p:pic>
        <p:nvPicPr>
          <p:cNvPr id="7" name="Image 6"/>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228035" y="206985"/>
            <a:ext cx="1832654" cy="850309"/>
          </a:xfrm>
          <a:prstGeom prst="rect">
            <a:avLst/>
          </a:prstGeom>
        </p:spPr>
      </p:pic>
    </p:spTree>
    <p:extLst>
      <p:ext uri="{BB962C8B-B14F-4D97-AF65-F5344CB8AC3E}">
        <p14:creationId xmlns:p14="http://schemas.microsoft.com/office/powerpoint/2010/main" val="286859576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3" r:id="rId3"/>
    <p:sldLayoutId id="2147483652" r:id="rId4"/>
    <p:sldLayoutId id="2147483654" r:id="rId5"/>
    <p:sldLayoutId id="2147483657" r:id="rId6"/>
    <p:sldLayoutId id="2147483658" r:id="rId7"/>
    <p:sldLayoutId id="2147483659" r:id="rId8"/>
    <p:sldLayoutId id="2147483663" r:id="rId9"/>
    <p:sldLayoutId id="2147483650" r:id="rId10"/>
    <p:sldLayoutId id="2147483660" r:id="rId11"/>
    <p:sldLayoutId id="2147483661" r:id="rId12"/>
    <p:sldLayoutId id="2147483664" r:id="rId13"/>
    <p:sldLayoutId id="2147483683" r:id="rId14"/>
    <p:sldLayoutId id="2147483684" r:id="rId15"/>
  </p:sldLayoutIdLst>
  <p:txStyles>
    <p:titleStyle>
      <a:lvl1pPr algn="l" defTabSz="914400" rtl="0" eaLnBrk="1" latinLnBrk="0" hangingPunct="1">
        <a:lnSpc>
          <a:spcPct val="90000"/>
        </a:lnSpc>
        <a:spcBef>
          <a:spcPct val="0"/>
        </a:spcBef>
        <a:buNone/>
        <a:defRPr sz="3600"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2"/>
        </a:buClr>
        <a:buSzPct val="150000"/>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2"/>
        </a:buClr>
        <a:buSzPct val="150000"/>
        <a:buFont typeface="Calibri" panose="020F050202020403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3"/>
        </a:buClr>
        <a:buSzPct val="150000"/>
        <a:buFont typeface="Calibri" panose="020F050202020403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4"/>
        </a:buClr>
        <a:buSzPct val="150000"/>
        <a:buFont typeface="Calibri" panose="020F050202020403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5"/>
        </a:buClr>
        <a:buSzPct val="150000"/>
        <a:buFont typeface="Calibri" panose="020F050202020403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2247900" y="299025"/>
            <a:ext cx="9694384" cy="520125"/>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210239" y="1241731"/>
            <a:ext cx="11732044" cy="4663310"/>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210238" y="6597750"/>
            <a:ext cx="2743200" cy="208133"/>
          </a:xfrm>
          <a:prstGeom prst="rect">
            <a:avLst/>
          </a:prstGeom>
        </p:spPr>
        <p:txBody>
          <a:bodyPr vert="horz" lIns="91440" tIns="45720" rIns="91440" bIns="45720" rtlCol="0" anchor="ctr"/>
          <a:lstStyle>
            <a:lvl1pPr algn="l">
              <a:defRPr sz="800">
                <a:solidFill>
                  <a:schemeClr val="bg1"/>
                </a:solidFill>
                <a:latin typeface="Arial" panose="020B0604020202020204" pitchFamily="34" charset="0"/>
                <a:cs typeface="Arial" panose="020B0604020202020204" pitchFamily="34" charset="0"/>
              </a:defRPr>
            </a:lvl1pPr>
          </a:lstStyle>
          <a:p>
            <a:fld id="{C9100737-4C62-4E79-8EBC-EBCD13281EC2}" type="datetimeFigureOut">
              <a:rPr lang="fr-FR" smtClean="0"/>
              <a:pPr/>
              <a:t>01/12/2023</a:t>
            </a:fld>
            <a:endParaRPr lang="fr-FR" dirty="0"/>
          </a:p>
        </p:txBody>
      </p:sp>
      <p:sp>
        <p:nvSpPr>
          <p:cNvPr id="5" name="Espace réservé du pied de page 4"/>
          <p:cNvSpPr>
            <a:spLocks noGrp="1"/>
          </p:cNvSpPr>
          <p:nvPr>
            <p:ph type="ftr" sz="quarter" idx="3"/>
          </p:nvPr>
        </p:nvSpPr>
        <p:spPr>
          <a:xfrm>
            <a:off x="4038600" y="6597750"/>
            <a:ext cx="4114800" cy="208133"/>
          </a:xfrm>
          <a:prstGeom prst="rect">
            <a:avLst/>
          </a:prstGeom>
        </p:spPr>
        <p:txBody>
          <a:bodyPr vert="horz" lIns="91440" tIns="45720" rIns="91440" bIns="45720" rtlCol="0" anchor="ctr"/>
          <a:lstStyle>
            <a:lvl1pPr algn="ctr">
              <a:defRPr sz="800">
                <a:solidFill>
                  <a:schemeClr val="bg1"/>
                </a:solidFill>
                <a:latin typeface="Arial" panose="020B0604020202020204" pitchFamily="34" charset="0"/>
                <a:cs typeface="Arial" panose="020B0604020202020204" pitchFamily="34" charset="0"/>
              </a:defRPr>
            </a:lvl1pPr>
          </a:lstStyle>
          <a:p>
            <a:endParaRPr lang="fr-FR" dirty="0"/>
          </a:p>
        </p:txBody>
      </p:sp>
      <p:sp>
        <p:nvSpPr>
          <p:cNvPr id="6" name="Espace réservé du numéro de diapositive 5"/>
          <p:cNvSpPr>
            <a:spLocks noGrp="1"/>
          </p:cNvSpPr>
          <p:nvPr>
            <p:ph type="sldNum" sz="quarter" idx="4"/>
          </p:nvPr>
        </p:nvSpPr>
        <p:spPr>
          <a:xfrm>
            <a:off x="9199083" y="6597749"/>
            <a:ext cx="2743200" cy="208133"/>
          </a:xfrm>
          <a:prstGeom prst="rect">
            <a:avLst/>
          </a:prstGeom>
        </p:spPr>
        <p:txBody>
          <a:bodyPr vert="horz" lIns="91440" tIns="45720" rIns="91440" bIns="45720" rtlCol="0" anchor="ctr"/>
          <a:lstStyle>
            <a:lvl1pPr algn="r">
              <a:defRPr sz="800">
                <a:solidFill>
                  <a:schemeClr val="bg1"/>
                </a:solidFill>
                <a:latin typeface="Arial" panose="020B0604020202020204" pitchFamily="34" charset="0"/>
                <a:cs typeface="Arial" panose="020B0604020202020204" pitchFamily="34" charset="0"/>
              </a:defRPr>
            </a:lvl1pPr>
          </a:lstStyle>
          <a:p>
            <a:fld id="{970B7D9D-E7F6-4951-9F05-CC6F7844E54C}" type="slidenum">
              <a:rPr lang="fr-FR" smtClean="0"/>
              <a:pPr/>
              <a:t>‹N°›</a:t>
            </a:fld>
            <a:endParaRPr lang="fr-FR" dirty="0"/>
          </a:p>
        </p:txBody>
      </p:sp>
      <p:pic>
        <p:nvPicPr>
          <p:cNvPr id="7" name="Image 6"/>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228035" y="206985"/>
            <a:ext cx="1832654" cy="850309"/>
          </a:xfrm>
          <a:prstGeom prst="rect">
            <a:avLst/>
          </a:prstGeom>
        </p:spPr>
      </p:pic>
    </p:spTree>
    <p:extLst>
      <p:ext uri="{BB962C8B-B14F-4D97-AF65-F5344CB8AC3E}">
        <p14:creationId xmlns:p14="http://schemas.microsoft.com/office/powerpoint/2010/main" val="421666748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Lst>
  <p:txStyles>
    <p:titleStyle>
      <a:lvl1pPr algn="l" defTabSz="914400" rtl="0" eaLnBrk="1" latinLnBrk="0" hangingPunct="1">
        <a:lnSpc>
          <a:spcPct val="90000"/>
        </a:lnSpc>
        <a:spcBef>
          <a:spcPct val="0"/>
        </a:spcBef>
        <a:buNone/>
        <a:defRPr sz="3600"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2"/>
        </a:buClr>
        <a:buSzPct val="150000"/>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2"/>
        </a:buClr>
        <a:buSzPct val="150000"/>
        <a:buFont typeface="Calibri" panose="020F050202020403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3"/>
        </a:buClr>
        <a:buSzPct val="150000"/>
        <a:buFont typeface="Calibri" panose="020F050202020403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4"/>
        </a:buClr>
        <a:buSzPct val="150000"/>
        <a:buFont typeface="Calibri" panose="020F050202020403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5"/>
        </a:buClr>
        <a:buSzPct val="150000"/>
        <a:buFont typeface="Calibri" panose="020F050202020403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B8D0F2-E12D-4D84-BAB8-B13646E7BFFC}" type="datetime1">
              <a:rPr lang="fr-FR" smtClean="0"/>
              <a:t>01/12/2023</a:t>
            </a:fld>
            <a:endParaRPr lang="fr-FR"/>
          </a:p>
        </p:txBody>
      </p:sp>
      <p:sp>
        <p:nvSpPr>
          <p:cNvPr id="5" name="Espace réservé du pied de page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EB6C9C-CEEF-474A-B950-7EE795647760}" type="slidenum">
              <a:rPr lang="fr-FR" smtClean="0"/>
              <a:t>‹N°›</a:t>
            </a:fld>
            <a:endParaRPr lang="fr-FR"/>
          </a:p>
        </p:txBody>
      </p:sp>
    </p:spTree>
    <p:extLst>
      <p:ext uri="{BB962C8B-B14F-4D97-AF65-F5344CB8AC3E}">
        <p14:creationId xmlns:p14="http://schemas.microsoft.com/office/powerpoint/2010/main" val="252516613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hdr="0" ftr="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131608" y="2161309"/>
            <a:ext cx="6128103" cy="1016672"/>
          </a:xfrm>
        </p:spPr>
        <p:txBody>
          <a:bodyPr>
            <a:normAutofit/>
          </a:bodyPr>
          <a:lstStyle/>
          <a:p>
            <a:r>
              <a:rPr lang="fr-FR" dirty="0"/>
              <a:t>Autonomie à domicile</a:t>
            </a:r>
          </a:p>
        </p:txBody>
      </p:sp>
    </p:spTree>
    <p:extLst>
      <p:ext uri="{BB962C8B-B14F-4D97-AF65-F5344CB8AC3E}">
        <p14:creationId xmlns:p14="http://schemas.microsoft.com/office/powerpoint/2010/main" val="1427378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r>
              <a:rPr lang="fr-FR" dirty="0"/>
              <a:t>Les services d’aide à domicile avant la loi ASV</a:t>
            </a:r>
          </a:p>
        </p:txBody>
      </p:sp>
      <p:sp>
        <p:nvSpPr>
          <p:cNvPr id="5" name="Espace réservé du texte 4"/>
          <p:cNvSpPr>
            <a:spLocks noGrp="1"/>
          </p:cNvSpPr>
          <p:nvPr>
            <p:ph type="body" sz="quarter" idx="13"/>
          </p:nvPr>
        </p:nvSpPr>
        <p:spPr/>
        <p:txBody>
          <a:bodyPr>
            <a:normAutofit/>
          </a:bodyPr>
          <a:lstStyle/>
          <a:p>
            <a:pPr marL="0" indent="0" algn="ctr">
              <a:buNone/>
            </a:pPr>
            <a:endParaRPr lang="fr-FR" sz="4000" dirty="0"/>
          </a:p>
        </p:txBody>
      </p:sp>
    </p:spTree>
    <p:extLst>
      <p:ext uri="{BB962C8B-B14F-4D97-AF65-F5344CB8AC3E}">
        <p14:creationId xmlns:p14="http://schemas.microsoft.com/office/powerpoint/2010/main" val="2265576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p:txBody>
          <a:bodyPr>
            <a:normAutofit fontScale="90000"/>
          </a:bodyPr>
          <a:lstStyle/>
          <a:p>
            <a:br>
              <a:rPr lang="fr-FR" dirty="0"/>
            </a:br>
            <a:r>
              <a:rPr lang="fr-FR" dirty="0"/>
              <a:t>Le régime juridique des services d’aide</a:t>
            </a:r>
            <a:br>
              <a:rPr lang="fr-FR" dirty="0"/>
            </a:br>
            <a:r>
              <a:rPr lang="fr-FR" dirty="0"/>
              <a:t>avant la loi ASV</a:t>
            </a:r>
            <a:br>
              <a:rPr lang="fr-FR" dirty="0"/>
            </a:br>
            <a:endParaRPr lang="fr-FR" dirty="0"/>
          </a:p>
        </p:txBody>
      </p:sp>
      <p:sp>
        <p:nvSpPr>
          <p:cNvPr id="10" name="Espace réservé du pied de page 9"/>
          <p:cNvSpPr>
            <a:spLocks noGrp="1"/>
          </p:cNvSpPr>
          <p:nvPr>
            <p:ph type="ftr" sz="quarter" idx="11"/>
          </p:nvPr>
        </p:nvSpPr>
        <p:spPr/>
        <p:txBody>
          <a:bodyPr/>
          <a:lstStyle/>
          <a:p>
            <a:pPr>
              <a:defRPr/>
            </a:pPr>
            <a:r>
              <a:rPr lang="fr-FR"/>
              <a:t>Journée nationale 2016 / Loi ASV</a:t>
            </a:r>
            <a:endParaRPr lang="fr-FR" dirty="0"/>
          </a:p>
        </p:txBody>
      </p:sp>
      <p:sp>
        <p:nvSpPr>
          <p:cNvPr id="5123" name="Espace réservé du contenu 2"/>
          <p:cNvSpPr>
            <a:spLocks noGrp="1"/>
          </p:cNvSpPr>
          <p:nvPr>
            <p:ph idx="4294967295"/>
          </p:nvPr>
        </p:nvSpPr>
        <p:spPr>
          <a:xfrm>
            <a:off x="0" y="1526875"/>
            <a:ext cx="11942283" cy="4637388"/>
          </a:xfrm>
        </p:spPr>
        <p:txBody>
          <a:bodyPr>
            <a:normAutofit lnSpcReduction="10000"/>
          </a:bodyPr>
          <a:lstStyle/>
          <a:p>
            <a:r>
              <a:rPr lang="fr-FR" dirty="0"/>
              <a:t>Rappel des réglementations antérieures ou concomitantes:</a:t>
            </a:r>
          </a:p>
          <a:p>
            <a:endParaRPr lang="fr-FR" dirty="0"/>
          </a:p>
          <a:p>
            <a:pPr lvl="1"/>
            <a:r>
              <a:rPr lang="fr-FR" sz="2000" dirty="0"/>
              <a:t>Loi n° 2002-2 du 2 janvier 2002 rénovant l'action sociale et médico-sociale </a:t>
            </a:r>
          </a:p>
          <a:p>
            <a:pPr marL="457200" lvl="1" indent="0">
              <a:buNone/>
            </a:pPr>
            <a:endParaRPr lang="fr-FR" sz="2000" dirty="0"/>
          </a:p>
          <a:p>
            <a:pPr lvl="1"/>
            <a:r>
              <a:rPr lang="fr-FR" sz="2000" dirty="0"/>
              <a:t>Loi n° 2005-102 du 11 février 2005 pour l'égalité des droits et des chances, la participation et la citoyenneté des personnes handicapées </a:t>
            </a:r>
          </a:p>
          <a:p>
            <a:pPr marL="457200" lvl="1" indent="0">
              <a:buNone/>
            </a:pPr>
            <a:endParaRPr lang="fr-FR" sz="2000" dirty="0"/>
          </a:p>
          <a:p>
            <a:pPr lvl="1"/>
            <a:r>
              <a:rPr lang="fr-FR" sz="2000" b="1" dirty="0"/>
              <a:t>Loi n° 2005-841 du 26 juillet 2005 relative au développement des services à la personne et portant diverses mesures en faveur de la cohésion sociale </a:t>
            </a:r>
          </a:p>
          <a:p>
            <a:pPr marL="457200" lvl="1" indent="0">
              <a:buNone/>
            </a:pPr>
            <a:endParaRPr lang="fr-FR" sz="2000" dirty="0"/>
          </a:p>
          <a:p>
            <a:pPr lvl="1"/>
            <a:r>
              <a:rPr lang="fr-FR" sz="2000" dirty="0"/>
              <a:t>Loi n° 2009-879 du 21 juillet 2009 portant réforme de l'hôpital et relative aux patients, à la santé et aux territoires </a:t>
            </a:r>
          </a:p>
          <a:p>
            <a:pPr marL="457200" lvl="1" indent="0">
              <a:buNone/>
            </a:pPr>
            <a:endParaRPr lang="fr-FR" sz="2000" dirty="0"/>
          </a:p>
          <a:p>
            <a:pPr lvl="1"/>
            <a:r>
              <a:rPr lang="fr-FR" sz="2000" dirty="0"/>
              <a:t>Loi n° 2010-853 du 23 juillet 2010 relative aux réseaux consulaires, au commerce, à l'artisanat et aux services </a:t>
            </a:r>
          </a:p>
        </p:txBody>
      </p:sp>
      <p:sp>
        <p:nvSpPr>
          <p:cNvPr id="9" name="Espace réservé du numéro de diapositive 8"/>
          <p:cNvSpPr>
            <a:spLocks noGrp="1"/>
          </p:cNvSpPr>
          <p:nvPr>
            <p:ph type="sldNum" sz="quarter" idx="4294967295"/>
          </p:nvPr>
        </p:nvSpPr>
        <p:spPr>
          <a:xfrm>
            <a:off x="9347200" y="6553200"/>
            <a:ext cx="2844800" cy="304800"/>
          </a:xfrm>
        </p:spPr>
        <p:txBody>
          <a:bodyPr/>
          <a:lstStyle/>
          <a:p>
            <a:pPr>
              <a:defRPr/>
            </a:pPr>
            <a:fld id="{75D09D1D-3ED7-48C1-A125-29A131A9C50F}" type="slidenum">
              <a:rPr lang="fr-FR" smtClean="0"/>
              <a:pPr>
                <a:defRPr/>
              </a:pPr>
              <a:t>11</a:t>
            </a:fld>
            <a:endParaRPr lang="fr-FR"/>
          </a:p>
        </p:txBody>
      </p:sp>
    </p:spTree>
    <p:extLst>
      <p:ext uri="{BB962C8B-B14F-4D97-AF65-F5344CB8AC3E}">
        <p14:creationId xmlns:p14="http://schemas.microsoft.com/office/powerpoint/2010/main" val="2976424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r>
              <a:rPr lang="fr-FR" dirty="0"/>
              <a:t>Le régime juridique des interventions </a:t>
            </a:r>
            <a:br>
              <a:rPr lang="fr-FR" dirty="0"/>
            </a:br>
            <a:r>
              <a:rPr lang="fr-FR" dirty="0"/>
              <a:t>avant la loi ASV</a:t>
            </a:r>
          </a:p>
        </p:txBody>
      </p:sp>
      <p:sp>
        <p:nvSpPr>
          <p:cNvPr id="10" name="Espace réservé du pied de page 9"/>
          <p:cNvSpPr>
            <a:spLocks noGrp="1"/>
          </p:cNvSpPr>
          <p:nvPr>
            <p:ph type="ftr" sz="quarter" idx="11"/>
          </p:nvPr>
        </p:nvSpPr>
        <p:spPr/>
        <p:txBody>
          <a:bodyPr/>
          <a:lstStyle/>
          <a:p>
            <a:pPr>
              <a:defRPr/>
            </a:pPr>
            <a:r>
              <a:rPr lang="fr-FR"/>
              <a:t>Journée nationale 2016 / Loi ASV</a:t>
            </a:r>
            <a:endParaRPr lang="fr-FR" dirty="0"/>
          </a:p>
        </p:txBody>
      </p:sp>
      <p:sp>
        <p:nvSpPr>
          <p:cNvPr id="4099" name="Rectangle 3"/>
          <p:cNvSpPr>
            <a:spLocks noGrp="1" noChangeArrowheads="1"/>
          </p:cNvSpPr>
          <p:nvPr>
            <p:ph type="body" idx="4294967295"/>
          </p:nvPr>
        </p:nvSpPr>
        <p:spPr>
          <a:xfrm>
            <a:off x="146649" y="1552755"/>
            <a:ext cx="11628407" cy="4755970"/>
          </a:xfrm>
        </p:spPr>
        <p:txBody>
          <a:bodyPr>
            <a:normAutofit fontScale="77500" lnSpcReduction="20000"/>
          </a:bodyPr>
          <a:lstStyle/>
          <a:p>
            <a:r>
              <a:rPr lang="fr-FR" sz="2300" b="1" dirty="0"/>
              <a:t>Une loi concurrente à la loi du 2 janvier 2002: la loi n° 2005-841 du 26 juillet 2005 dite ‘Loi Borloo »:</a:t>
            </a:r>
          </a:p>
          <a:p>
            <a:pPr marL="0" indent="0">
              <a:buNone/>
            </a:pPr>
            <a:r>
              <a:rPr lang="fr-FR" dirty="0"/>
              <a:t>La loi « Borloo » vise a développer les services à la personne dans une optique de lutte contre le chômage et le travail non déclaré. Pour les interventions auprès des publics dits vulnérables elle créé un régime juridique: l’agrément « qualité » devenu « agrément » en 2010.</a:t>
            </a:r>
          </a:p>
          <a:p>
            <a:pPr marL="0" indent="0">
              <a:buNone/>
            </a:pPr>
            <a:endParaRPr lang="fr-FR" dirty="0"/>
          </a:p>
          <a:p>
            <a:pPr marL="0" indent="0">
              <a:buNone/>
            </a:pPr>
            <a:r>
              <a:rPr lang="fr-FR" b="1" u="sng" dirty="0"/>
              <a:t>Les caractéristiques de l’agrément</a:t>
            </a:r>
          </a:p>
          <a:p>
            <a:r>
              <a:rPr lang="fr-FR" dirty="0"/>
              <a:t>Les publics vulnérables</a:t>
            </a:r>
          </a:p>
          <a:p>
            <a:pPr lvl="1"/>
            <a:r>
              <a:rPr lang="fr-FR" dirty="0"/>
              <a:t>Les personnes âgées</a:t>
            </a:r>
          </a:p>
          <a:p>
            <a:pPr lvl="1"/>
            <a:r>
              <a:rPr lang="fr-FR" dirty="0"/>
              <a:t>Les personnes en situations de handicap</a:t>
            </a:r>
          </a:p>
          <a:p>
            <a:pPr lvl="1"/>
            <a:r>
              <a:rPr lang="fr-FR" dirty="0"/>
              <a:t>Les enfants de moins de 3 ans</a:t>
            </a:r>
          </a:p>
          <a:p>
            <a:pPr lvl="1"/>
            <a:r>
              <a:rPr lang="fr-FR" dirty="0"/>
              <a:t>Les familles dites fragiles</a:t>
            </a:r>
          </a:p>
          <a:p>
            <a:pPr marL="457200" lvl="1" indent="0">
              <a:buNone/>
            </a:pPr>
            <a:endParaRPr lang="fr-FR" dirty="0"/>
          </a:p>
          <a:p>
            <a:r>
              <a:rPr lang="fr-FR" dirty="0"/>
              <a:t>Les services visés</a:t>
            </a:r>
          </a:p>
          <a:p>
            <a:pPr lvl="1"/>
            <a:r>
              <a:rPr lang="fr-FR" dirty="0"/>
              <a:t>Services en mode prestataire</a:t>
            </a:r>
          </a:p>
          <a:p>
            <a:pPr lvl="1"/>
            <a:r>
              <a:rPr lang="fr-FR" dirty="0"/>
              <a:t>Services dit mandataires</a:t>
            </a:r>
          </a:p>
          <a:p>
            <a:pPr lvl="1"/>
            <a:endParaRPr lang="fr-FR" dirty="0"/>
          </a:p>
          <a:p>
            <a:pPr marL="228600" lvl="1">
              <a:spcBef>
                <a:spcPts val="1000"/>
              </a:spcBef>
              <a:buClr>
                <a:schemeClr val="tx2"/>
              </a:buClr>
            </a:pPr>
            <a:r>
              <a:rPr lang="fr-FR" sz="2100" dirty="0"/>
              <a:t>Le cadre de l’agrément</a:t>
            </a:r>
          </a:p>
          <a:p>
            <a:pPr lvl="1"/>
            <a:r>
              <a:rPr lang="fr-FR" dirty="0"/>
              <a:t>Une compétence des services déconcentrées (DIRECCTE)</a:t>
            </a:r>
          </a:p>
          <a:p>
            <a:pPr lvl="1"/>
            <a:r>
              <a:rPr lang="fr-FR" dirty="0"/>
              <a:t>Une délivrance uniquement sur des engagements de respect d’un cahier des charges « qualité »</a:t>
            </a:r>
          </a:p>
          <a:p>
            <a:pPr lvl="1"/>
            <a:r>
              <a:rPr lang="fr-FR" dirty="0"/>
              <a:t>Une absence de tarification MAIS rémunération des services par un montant forfaitaire APA et PCH.</a:t>
            </a:r>
          </a:p>
          <a:p>
            <a:pPr lvl="1"/>
            <a:endParaRPr lang="fr-FR" dirty="0"/>
          </a:p>
          <a:p>
            <a:pPr lvl="1"/>
            <a:endParaRPr lang="fr-FR" dirty="0"/>
          </a:p>
        </p:txBody>
      </p:sp>
      <p:sp>
        <p:nvSpPr>
          <p:cNvPr id="9" name="Espace réservé du numéro de diapositive 8"/>
          <p:cNvSpPr>
            <a:spLocks noGrp="1"/>
          </p:cNvSpPr>
          <p:nvPr>
            <p:ph type="sldNum" sz="quarter" idx="4294967295"/>
          </p:nvPr>
        </p:nvSpPr>
        <p:spPr>
          <a:xfrm>
            <a:off x="9347200" y="6553200"/>
            <a:ext cx="2844800" cy="304800"/>
          </a:xfrm>
        </p:spPr>
        <p:txBody>
          <a:bodyPr/>
          <a:lstStyle/>
          <a:p>
            <a:pPr>
              <a:defRPr/>
            </a:pPr>
            <a:fld id="{75D09D1D-3ED7-48C1-A125-29A131A9C50F}" type="slidenum">
              <a:rPr lang="fr-FR" smtClean="0"/>
              <a:pPr>
                <a:defRPr/>
              </a:pPr>
              <a:t>12</a:t>
            </a:fld>
            <a:endParaRPr lang="fr-FR"/>
          </a:p>
        </p:txBody>
      </p:sp>
    </p:spTree>
    <p:extLst>
      <p:ext uri="{BB962C8B-B14F-4D97-AF65-F5344CB8AC3E}">
        <p14:creationId xmlns:p14="http://schemas.microsoft.com/office/powerpoint/2010/main" val="2186105320"/>
      </p:ext>
    </p:extLst>
  </p:cSld>
  <p:clrMapOvr>
    <a:masterClrMapping/>
  </p:clrMapOvr>
  <p:transition>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r>
              <a:rPr lang="fr-FR" dirty="0"/>
              <a:t>Le régime juridique des interventions </a:t>
            </a:r>
            <a:br>
              <a:rPr lang="fr-FR" dirty="0"/>
            </a:br>
            <a:r>
              <a:rPr lang="fr-FR" dirty="0"/>
              <a:t>avant la loi ASV</a:t>
            </a:r>
          </a:p>
        </p:txBody>
      </p:sp>
      <p:sp>
        <p:nvSpPr>
          <p:cNvPr id="10" name="Espace réservé du pied de page 9"/>
          <p:cNvSpPr>
            <a:spLocks noGrp="1"/>
          </p:cNvSpPr>
          <p:nvPr>
            <p:ph type="ftr" sz="quarter" idx="11"/>
          </p:nvPr>
        </p:nvSpPr>
        <p:spPr/>
        <p:txBody>
          <a:bodyPr/>
          <a:lstStyle/>
          <a:p>
            <a:pPr>
              <a:defRPr/>
            </a:pPr>
            <a:r>
              <a:rPr lang="fr-FR"/>
              <a:t>Journée nationale 2016 / Loi ASV</a:t>
            </a:r>
            <a:endParaRPr lang="fr-FR" dirty="0"/>
          </a:p>
        </p:txBody>
      </p:sp>
      <p:sp>
        <p:nvSpPr>
          <p:cNvPr id="4099" name="Rectangle 3"/>
          <p:cNvSpPr>
            <a:spLocks noGrp="1" noChangeArrowheads="1"/>
          </p:cNvSpPr>
          <p:nvPr>
            <p:ph type="body" idx="4294967295"/>
          </p:nvPr>
        </p:nvSpPr>
        <p:spPr>
          <a:xfrm>
            <a:off x="250166" y="1483743"/>
            <a:ext cx="11692116" cy="4824982"/>
          </a:xfrm>
        </p:spPr>
        <p:txBody>
          <a:bodyPr>
            <a:normAutofit/>
          </a:bodyPr>
          <a:lstStyle/>
          <a:p>
            <a:pPr algn="just"/>
            <a:r>
              <a:rPr lang="fr-FR" dirty="0"/>
              <a:t>Un déploiement de l’autorisation SAAD et de l’agrément SAP concomitant</a:t>
            </a:r>
          </a:p>
          <a:p>
            <a:pPr lvl="1" algn="just"/>
            <a:r>
              <a:rPr lang="fr-FR" dirty="0"/>
              <a:t>Si la loi du 2 janvier 2002 est antérieure de 3 ans à la loi Borloo, le décret d’organisation SAAD permettant la délivrance des autorisations date de 2004 (Décret n°2004-613 du 25 juin 2004)</a:t>
            </a:r>
          </a:p>
          <a:p>
            <a:pPr lvl="1" algn="just"/>
            <a:r>
              <a:rPr lang="fr-FR" dirty="0"/>
              <a:t>En conséquence, les associations et les CCAS/CIAS se sont orientés vers l’autorisation/tarification médico-sociale de compétence départementale, les sociétés commerciales se sont orientées vers l’agrément SAP sans tarification.</a:t>
            </a:r>
          </a:p>
          <a:p>
            <a:pPr lvl="1" algn="just"/>
            <a:r>
              <a:rPr lang="fr-FR" dirty="0"/>
              <a:t>Des départements ont privilégié certains dispositifs: par exemple des départements n’ont délivré aucune autorisation SAAD, contraignant tous les services quel que soit leur statut à adopter l’agrément. Ces départements ont dans les faits renoncé à une partie de leur rôle de pilotage de l’offre.</a:t>
            </a:r>
          </a:p>
          <a:p>
            <a:pPr marL="457200" lvl="1" indent="0" algn="just">
              <a:buNone/>
            </a:pPr>
            <a:endParaRPr lang="fr-FR" dirty="0"/>
          </a:p>
          <a:p>
            <a:pPr algn="just"/>
            <a:r>
              <a:rPr lang="fr-FR" dirty="0"/>
              <a:t>Une conséquence: une offre de service illisible</a:t>
            </a:r>
          </a:p>
          <a:p>
            <a:pPr lvl="1" algn="just"/>
            <a:r>
              <a:rPr lang="fr-FR" dirty="0"/>
              <a:t>Pour une majorité de département: coexistence de services autorisés et de services agréés pour les même prestations auprès des mêmes publics qui remet en cause l’objectif de planification et d’organisation de l’offre;</a:t>
            </a:r>
          </a:p>
          <a:p>
            <a:pPr lvl="1" algn="just"/>
            <a:r>
              <a:rPr lang="fr-FR" dirty="0"/>
              <a:t>Pour une minorité de département: une offre de service uniquement agréée, non pilotée et soumise au marché.</a:t>
            </a:r>
          </a:p>
          <a:p>
            <a:pPr lvl="1"/>
            <a:endParaRPr lang="fr-FR" dirty="0"/>
          </a:p>
          <a:p>
            <a:pPr lvl="1"/>
            <a:endParaRPr lang="fr-FR" dirty="0"/>
          </a:p>
          <a:p>
            <a:pPr lvl="1"/>
            <a:endParaRPr lang="fr-FR" dirty="0"/>
          </a:p>
        </p:txBody>
      </p:sp>
      <p:sp>
        <p:nvSpPr>
          <p:cNvPr id="9" name="Espace réservé du numéro de diapositive 8"/>
          <p:cNvSpPr>
            <a:spLocks noGrp="1"/>
          </p:cNvSpPr>
          <p:nvPr>
            <p:ph type="sldNum" sz="quarter" idx="4294967295"/>
          </p:nvPr>
        </p:nvSpPr>
        <p:spPr>
          <a:xfrm>
            <a:off x="9347200" y="6553200"/>
            <a:ext cx="2844800" cy="304800"/>
          </a:xfrm>
        </p:spPr>
        <p:txBody>
          <a:bodyPr/>
          <a:lstStyle/>
          <a:p>
            <a:pPr>
              <a:defRPr/>
            </a:pPr>
            <a:fld id="{75D09D1D-3ED7-48C1-A125-29A131A9C50F}" type="slidenum">
              <a:rPr lang="fr-FR" smtClean="0"/>
              <a:pPr>
                <a:defRPr/>
              </a:pPr>
              <a:t>13</a:t>
            </a:fld>
            <a:endParaRPr lang="fr-FR"/>
          </a:p>
        </p:txBody>
      </p:sp>
    </p:spTree>
    <p:extLst>
      <p:ext uri="{BB962C8B-B14F-4D97-AF65-F5344CB8AC3E}">
        <p14:creationId xmlns:p14="http://schemas.microsoft.com/office/powerpoint/2010/main" val="1281874386"/>
      </p:ext>
    </p:extLst>
  </p:cSld>
  <p:clrMapOvr>
    <a:masterClrMapping/>
  </p:clrMapOvr>
  <p:transition>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lipse 2"/>
          <p:cNvSpPr/>
          <p:nvPr/>
        </p:nvSpPr>
        <p:spPr>
          <a:xfrm>
            <a:off x="2711451" y="1341438"/>
            <a:ext cx="2879725" cy="1079500"/>
          </a:xfrm>
          <a:prstGeom prst="ellipse">
            <a:avLst/>
          </a:prstGeom>
          <a:ln>
            <a:solidFill>
              <a:srgbClr val="92D050"/>
            </a:solidFill>
          </a:ln>
        </p:spPr>
        <p:style>
          <a:lnRef idx="2">
            <a:schemeClr val="accent3"/>
          </a:lnRef>
          <a:fillRef idx="1">
            <a:schemeClr val="lt1"/>
          </a:fillRef>
          <a:effectRef idx="0">
            <a:schemeClr val="accent3"/>
          </a:effectRef>
          <a:fontRef idx="minor">
            <a:schemeClr val="dk1"/>
          </a:fontRef>
        </p:style>
        <p:txBody>
          <a:bodyPr anchor="ctr"/>
          <a:lstStyle/>
          <a:p>
            <a:pPr algn="ctr">
              <a:defRPr/>
            </a:pPr>
            <a:r>
              <a:rPr lang="fr-FR" dirty="0"/>
              <a:t>Services sociaux et médico-sociaux </a:t>
            </a:r>
          </a:p>
          <a:p>
            <a:pPr algn="ctr">
              <a:defRPr/>
            </a:pPr>
            <a:r>
              <a:rPr lang="fr-FR" dirty="0"/>
              <a:t>(L. 312-1 CASF)</a:t>
            </a:r>
          </a:p>
        </p:txBody>
      </p:sp>
      <p:sp>
        <p:nvSpPr>
          <p:cNvPr id="4" name="Ellipse 3"/>
          <p:cNvSpPr/>
          <p:nvPr/>
        </p:nvSpPr>
        <p:spPr>
          <a:xfrm>
            <a:off x="6240463" y="1341438"/>
            <a:ext cx="2951162" cy="1079500"/>
          </a:xfrm>
          <a:prstGeom prst="ellipse">
            <a:avLst/>
          </a:prstGeom>
          <a:ln>
            <a:solidFill>
              <a:srgbClr val="92D050"/>
            </a:solidFill>
          </a:ln>
        </p:spPr>
        <p:style>
          <a:lnRef idx="2">
            <a:schemeClr val="accent3"/>
          </a:lnRef>
          <a:fillRef idx="1">
            <a:schemeClr val="lt1"/>
          </a:fillRef>
          <a:effectRef idx="0">
            <a:schemeClr val="accent3"/>
          </a:effectRef>
          <a:fontRef idx="minor">
            <a:schemeClr val="dk1"/>
          </a:fontRef>
        </p:style>
        <p:txBody>
          <a:bodyPr anchor="ctr"/>
          <a:lstStyle/>
          <a:p>
            <a:pPr algn="ctr">
              <a:defRPr/>
            </a:pPr>
            <a:r>
              <a:rPr lang="fr-FR" dirty="0"/>
              <a:t>Service à la personne </a:t>
            </a:r>
          </a:p>
          <a:p>
            <a:pPr algn="ctr">
              <a:defRPr/>
            </a:pPr>
            <a:r>
              <a:rPr lang="fr-FR" dirty="0"/>
              <a:t>(L. 7231-1 Code du travail )</a:t>
            </a:r>
          </a:p>
        </p:txBody>
      </p:sp>
      <p:cxnSp>
        <p:nvCxnSpPr>
          <p:cNvPr id="6" name="Connecteur droit avec flèche 5"/>
          <p:cNvCxnSpPr/>
          <p:nvPr/>
        </p:nvCxnSpPr>
        <p:spPr>
          <a:xfrm>
            <a:off x="4151313" y="2420938"/>
            <a:ext cx="0" cy="792162"/>
          </a:xfrm>
          <a:prstGeom prst="straightConnector1">
            <a:avLst/>
          </a:prstGeom>
          <a:ln>
            <a:solidFill>
              <a:schemeClr val="accent1">
                <a:lumMod val="75000"/>
              </a:schemeClr>
            </a:solidFill>
            <a:tailEnd type="arrow"/>
          </a:ln>
        </p:spPr>
        <p:style>
          <a:lnRef idx="2">
            <a:schemeClr val="accent5"/>
          </a:lnRef>
          <a:fillRef idx="0">
            <a:schemeClr val="accent5"/>
          </a:fillRef>
          <a:effectRef idx="1">
            <a:schemeClr val="accent5"/>
          </a:effectRef>
          <a:fontRef idx="minor">
            <a:schemeClr val="tx1"/>
          </a:fontRef>
        </p:style>
      </p:cxnSp>
      <p:cxnSp>
        <p:nvCxnSpPr>
          <p:cNvPr id="7" name="Connecteur droit avec flèche 6"/>
          <p:cNvCxnSpPr/>
          <p:nvPr/>
        </p:nvCxnSpPr>
        <p:spPr>
          <a:xfrm>
            <a:off x="7896225" y="2420938"/>
            <a:ext cx="0" cy="792162"/>
          </a:xfrm>
          <a:prstGeom prst="straightConnector1">
            <a:avLst/>
          </a:prstGeom>
          <a:ln>
            <a:solidFill>
              <a:schemeClr val="accent1">
                <a:lumMod val="75000"/>
              </a:schemeClr>
            </a:solidFill>
            <a:tailEnd type="arrow"/>
          </a:ln>
        </p:spPr>
        <p:style>
          <a:lnRef idx="2">
            <a:schemeClr val="accent5"/>
          </a:lnRef>
          <a:fillRef idx="0">
            <a:schemeClr val="accent5"/>
          </a:fillRef>
          <a:effectRef idx="1">
            <a:schemeClr val="accent5"/>
          </a:effectRef>
          <a:fontRef idx="minor">
            <a:schemeClr val="tx1"/>
          </a:fontRef>
        </p:style>
      </p:cxnSp>
      <p:sp>
        <p:nvSpPr>
          <p:cNvPr id="8" name="Rectangle à coins arrondis 7"/>
          <p:cNvSpPr/>
          <p:nvPr/>
        </p:nvSpPr>
        <p:spPr>
          <a:xfrm>
            <a:off x="3214688" y="3213100"/>
            <a:ext cx="1728787" cy="1079500"/>
          </a:xfrm>
          <a:prstGeom prst="roundRect">
            <a:avLst/>
          </a:prstGeom>
          <a:ln>
            <a:solidFill>
              <a:srgbClr val="FF9966"/>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fr-FR" sz="2000" dirty="0"/>
              <a:t>Autorisation</a:t>
            </a:r>
          </a:p>
          <a:p>
            <a:pPr algn="ctr">
              <a:defRPr/>
            </a:pPr>
            <a:r>
              <a:rPr lang="fr-FR" dirty="0"/>
              <a:t>(services prestataires) </a:t>
            </a:r>
          </a:p>
        </p:txBody>
      </p:sp>
      <p:sp>
        <p:nvSpPr>
          <p:cNvPr id="9" name="Rectangle à coins arrondis 8"/>
          <p:cNvSpPr/>
          <p:nvPr/>
        </p:nvSpPr>
        <p:spPr>
          <a:xfrm>
            <a:off x="7175500" y="3213100"/>
            <a:ext cx="1441450" cy="1079500"/>
          </a:xfrm>
          <a:prstGeom prst="roundRect">
            <a:avLst/>
          </a:prstGeom>
          <a:ln>
            <a:solidFill>
              <a:srgbClr val="FF9966"/>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fr-FR" dirty="0"/>
              <a:t>Agrément</a:t>
            </a:r>
          </a:p>
        </p:txBody>
      </p:sp>
      <p:cxnSp>
        <p:nvCxnSpPr>
          <p:cNvPr id="11" name="Connecteur droit avec flèche 10"/>
          <p:cNvCxnSpPr/>
          <p:nvPr/>
        </p:nvCxnSpPr>
        <p:spPr>
          <a:xfrm>
            <a:off x="3792538" y="4292601"/>
            <a:ext cx="0" cy="1008063"/>
          </a:xfrm>
          <a:prstGeom prst="straightConnector1">
            <a:avLst/>
          </a:prstGeom>
          <a:ln>
            <a:solidFill>
              <a:schemeClr val="accent1">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2" name="Connecteur droit avec flèche 11"/>
          <p:cNvCxnSpPr/>
          <p:nvPr/>
        </p:nvCxnSpPr>
        <p:spPr>
          <a:xfrm>
            <a:off x="8328025" y="4292601"/>
            <a:ext cx="0" cy="1008063"/>
          </a:xfrm>
          <a:prstGeom prst="straightConnector1">
            <a:avLst/>
          </a:prstGeom>
          <a:ln>
            <a:solidFill>
              <a:schemeClr val="accent1">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3" name="Connecteur droit avec flèche 12"/>
          <p:cNvCxnSpPr/>
          <p:nvPr/>
        </p:nvCxnSpPr>
        <p:spPr>
          <a:xfrm>
            <a:off x="4367213" y="4292601"/>
            <a:ext cx="1008062" cy="1008063"/>
          </a:xfrm>
          <a:prstGeom prst="straightConnector1">
            <a:avLst/>
          </a:prstGeom>
          <a:ln>
            <a:solidFill>
              <a:schemeClr val="accent1">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4" name="Connecteur droit avec flèche 13"/>
          <p:cNvCxnSpPr/>
          <p:nvPr/>
        </p:nvCxnSpPr>
        <p:spPr>
          <a:xfrm flipH="1">
            <a:off x="6708775" y="4292601"/>
            <a:ext cx="935038" cy="1008063"/>
          </a:xfrm>
          <a:prstGeom prst="straightConnector1">
            <a:avLst/>
          </a:prstGeom>
          <a:ln>
            <a:solidFill>
              <a:schemeClr val="accent1">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2423592" y="5300664"/>
            <a:ext cx="1728192" cy="864641"/>
          </a:xfrm>
          <a:prstGeom prst="rect">
            <a:avLst/>
          </a:prstGeom>
          <a:ln>
            <a:solidFill>
              <a:schemeClr val="accent1">
                <a:lumMod val="75000"/>
              </a:schemeClr>
            </a:solidFill>
          </a:ln>
        </p:spPr>
        <p:style>
          <a:lnRef idx="2">
            <a:schemeClr val="accent5"/>
          </a:lnRef>
          <a:fillRef idx="1">
            <a:schemeClr val="lt1"/>
          </a:fillRef>
          <a:effectRef idx="0">
            <a:schemeClr val="accent5"/>
          </a:effectRef>
          <a:fontRef idx="minor">
            <a:schemeClr val="dk1"/>
          </a:fontRef>
        </p:style>
        <p:txBody>
          <a:bodyPr anchor="ctr"/>
          <a:lstStyle/>
          <a:p>
            <a:pPr algn="ctr">
              <a:defRPr/>
            </a:pPr>
            <a:r>
              <a:rPr lang="fr-FR" dirty="0"/>
              <a:t>Services uniquement autorisés</a:t>
            </a:r>
          </a:p>
        </p:txBody>
      </p:sp>
      <p:sp>
        <p:nvSpPr>
          <p:cNvPr id="18" name="Rectangle 17"/>
          <p:cNvSpPr/>
          <p:nvPr/>
        </p:nvSpPr>
        <p:spPr>
          <a:xfrm>
            <a:off x="7968209" y="5300664"/>
            <a:ext cx="1512342" cy="864641"/>
          </a:xfrm>
          <a:prstGeom prst="rect">
            <a:avLst/>
          </a:prstGeom>
          <a:ln>
            <a:solidFill>
              <a:schemeClr val="accent1">
                <a:lumMod val="75000"/>
              </a:schemeClr>
            </a:solidFill>
          </a:ln>
        </p:spPr>
        <p:style>
          <a:lnRef idx="2">
            <a:schemeClr val="accent5"/>
          </a:lnRef>
          <a:fillRef idx="1">
            <a:schemeClr val="lt1"/>
          </a:fillRef>
          <a:effectRef idx="0">
            <a:schemeClr val="accent5"/>
          </a:effectRef>
          <a:fontRef idx="minor">
            <a:schemeClr val="dk1"/>
          </a:fontRef>
        </p:style>
        <p:txBody>
          <a:bodyPr anchor="ctr"/>
          <a:lstStyle/>
          <a:p>
            <a:pPr algn="ctr">
              <a:defRPr/>
            </a:pPr>
            <a:r>
              <a:rPr lang="fr-FR" dirty="0"/>
              <a:t>Services uniquement agréés</a:t>
            </a:r>
          </a:p>
        </p:txBody>
      </p:sp>
      <p:sp>
        <p:nvSpPr>
          <p:cNvPr id="19" name="Rectangle 18"/>
          <p:cNvSpPr/>
          <p:nvPr/>
        </p:nvSpPr>
        <p:spPr>
          <a:xfrm>
            <a:off x="5087888" y="5373688"/>
            <a:ext cx="1944216" cy="791616"/>
          </a:xfrm>
          <a:prstGeom prst="rec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anchor="ctr"/>
          <a:lstStyle/>
          <a:p>
            <a:pPr algn="ctr">
              <a:defRPr/>
            </a:pPr>
            <a:r>
              <a:rPr lang="fr-FR" dirty="0"/>
              <a:t>Droit d’option par activités</a:t>
            </a:r>
          </a:p>
        </p:txBody>
      </p:sp>
      <p:sp>
        <p:nvSpPr>
          <p:cNvPr id="27" name="Titre 26"/>
          <p:cNvSpPr>
            <a:spLocks noGrp="1"/>
          </p:cNvSpPr>
          <p:nvPr>
            <p:ph type="title"/>
          </p:nvPr>
        </p:nvSpPr>
        <p:spPr/>
        <p:txBody>
          <a:bodyPr>
            <a:normAutofit/>
          </a:bodyPr>
          <a:lstStyle/>
          <a:p>
            <a:r>
              <a:rPr lang="fr-FR" sz="2800" b="1" dirty="0"/>
              <a:t>Les SAAD avant la loi ASV</a:t>
            </a:r>
            <a:endParaRPr lang="fr-FR" sz="2800" dirty="0"/>
          </a:p>
        </p:txBody>
      </p:sp>
      <p:sp>
        <p:nvSpPr>
          <p:cNvPr id="21" name="Espace réservé du pied de page 20"/>
          <p:cNvSpPr>
            <a:spLocks noGrp="1"/>
          </p:cNvSpPr>
          <p:nvPr>
            <p:ph type="ftr" sz="quarter" idx="4294967295"/>
          </p:nvPr>
        </p:nvSpPr>
        <p:spPr>
          <a:xfrm>
            <a:off x="0" y="6597650"/>
            <a:ext cx="4114800" cy="207963"/>
          </a:xfrm>
        </p:spPr>
        <p:txBody>
          <a:bodyPr/>
          <a:lstStyle/>
          <a:p>
            <a:r>
              <a:rPr lang="fr-FR"/>
              <a:t>Journée nationale 2016 / Loi ASV</a:t>
            </a:r>
            <a:endParaRPr lang="fr-FR" dirty="0"/>
          </a:p>
        </p:txBody>
      </p:sp>
      <p:sp>
        <p:nvSpPr>
          <p:cNvPr id="20" name="Espace réservé du numéro de diapositive 19"/>
          <p:cNvSpPr>
            <a:spLocks noGrp="1"/>
          </p:cNvSpPr>
          <p:nvPr>
            <p:ph type="sldNum" sz="quarter" idx="4294967295"/>
          </p:nvPr>
        </p:nvSpPr>
        <p:spPr>
          <a:xfrm>
            <a:off x="9347200" y="6553200"/>
            <a:ext cx="2844800" cy="476250"/>
          </a:xfrm>
        </p:spPr>
        <p:txBody>
          <a:bodyPr/>
          <a:lstStyle/>
          <a:p>
            <a:pPr>
              <a:defRPr/>
            </a:pPr>
            <a:fld id="{1EDF5609-B870-420D-BDB6-8C44836B234D}" type="slidenum">
              <a:rPr lang="fr-FR" smtClean="0"/>
              <a:pPr>
                <a:defRPr/>
              </a:pPr>
              <a:t>14</a:t>
            </a:fld>
            <a:endParaRPr lang="fr-FR"/>
          </a:p>
        </p:txBody>
      </p:sp>
    </p:spTree>
    <p:extLst>
      <p:ext uri="{BB962C8B-B14F-4D97-AF65-F5344CB8AC3E}">
        <p14:creationId xmlns:p14="http://schemas.microsoft.com/office/powerpoint/2010/main" val="2488539548"/>
      </p:ext>
    </p:extLst>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r>
              <a:rPr lang="fr-FR" sz="2800" dirty="0"/>
              <a:t>Le régime juridique des interventions </a:t>
            </a:r>
            <a:br>
              <a:rPr lang="fr-FR" sz="2800" dirty="0"/>
            </a:br>
            <a:r>
              <a:rPr lang="fr-FR" sz="2800" dirty="0"/>
              <a:t>avant la loi ASV</a:t>
            </a:r>
          </a:p>
        </p:txBody>
      </p:sp>
      <p:sp>
        <p:nvSpPr>
          <p:cNvPr id="19" name="Espace réservé du pied de page 18"/>
          <p:cNvSpPr>
            <a:spLocks noGrp="1"/>
          </p:cNvSpPr>
          <p:nvPr>
            <p:ph type="ftr" sz="quarter" idx="11"/>
          </p:nvPr>
        </p:nvSpPr>
        <p:spPr/>
        <p:txBody>
          <a:bodyPr/>
          <a:lstStyle/>
          <a:p>
            <a:pPr>
              <a:defRPr/>
            </a:pPr>
            <a:r>
              <a:rPr lang="fr-FR"/>
              <a:t>Journée nationale 2016 / Loi ASV</a:t>
            </a:r>
            <a:endParaRPr lang="fr-FR" dirty="0"/>
          </a:p>
        </p:txBody>
      </p:sp>
      <p:sp>
        <p:nvSpPr>
          <p:cNvPr id="8195" name="Rectangle 3"/>
          <p:cNvSpPr>
            <a:spLocks noGrp="1" noChangeArrowheads="1"/>
          </p:cNvSpPr>
          <p:nvPr>
            <p:ph type="body" idx="4294967295"/>
          </p:nvPr>
        </p:nvSpPr>
        <p:spPr>
          <a:xfrm>
            <a:off x="0" y="1341438"/>
            <a:ext cx="11137900" cy="4967287"/>
          </a:xfrm>
        </p:spPr>
        <p:txBody>
          <a:bodyPr/>
          <a:lstStyle/>
          <a:p>
            <a:endParaRPr lang="fr-FR" dirty="0"/>
          </a:p>
          <a:p>
            <a:pPr>
              <a:buNone/>
            </a:pPr>
            <a:endParaRPr lang="fr-FR" dirty="0"/>
          </a:p>
        </p:txBody>
      </p:sp>
      <p:sp>
        <p:nvSpPr>
          <p:cNvPr id="18" name="Espace réservé du numéro de diapositive 17"/>
          <p:cNvSpPr>
            <a:spLocks noGrp="1"/>
          </p:cNvSpPr>
          <p:nvPr>
            <p:ph type="sldNum" sz="quarter" idx="4294967295"/>
          </p:nvPr>
        </p:nvSpPr>
        <p:spPr>
          <a:xfrm>
            <a:off x="9347200" y="6553200"/>
            <a:ext cx="2844800" cy="304800"/>
          </a:xfrm>
        </p:spPr>
        <p:txBody>
          <a:bodyPr/>
          <a:lstStyle/>
          <a:p>
            <a:pPr>
              <a:defRPr/>
            </a:pPr>
            <a:fld id="{75D09D1D-3ED7-48C1-A125-29A131A9C50F}" type="slidenum">
              <a:rPr lang="fr-FR" smtClean="0"/>
              <a:pPr>
                <a:defRPr/>
              </a:pPr>
              <a:t>15</a:t>
            </a:fld>
            <a:endParaRPr lang="fr-FR"/>
          </a:p>
        </p:txBody>
      </p:sp>
      <p:sp>
        <p:nvSpPr>
          <p:cNvPr id="5" name="Rectangle à coins arrondis 4"/>
          <p:cNvSpPr/>
          <p:nvPr/>
        </p:nvSpPr>
        <p:spPr>
          <a:xfrm>
            <a:off x="2088776" y="1484314"/>
            <a:ext cx="1703762" cy="936625"/>
          </a:xfrm>
          <a:prstGeom prst="roundRect">
            <a:avLst/>
          </a:prstGeom>
          <a:solidFill>
            <a:schemeClr val="bg1"/>
          </a:solidFill>
          <a:ln>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dirty="0">
                <a:solidFill>
                  <a:schemeClr val="tx1"/>
                </a:solidFill>
              </a:rPr>
              <a:t>Autorisation</a:t>
            </a:r>
            <a:r>
              <a:rPr lang="fr-FR" dirty="0"/>
              <a:t> </a:t>
            </a:r>
          </a:p>
        </p:txBody>
      </p:sp>
      <p:sp>
        <p:nvSpPr>
          <p:cNvPr id="6" name="Flèche droite 5"/>
          <p:cNvSpPr/>
          <p:nvPr/>
        </p:nvSpPr>
        <p:spPr>
          <a:xfrm>
            <a:off x="3792538" y="1700214"/>
            <a:ext cx="1655762" cy="504825"/>
          </a:xfrm>
          <a:prstGeom prst="rightArrow">
            <a:avLst/>
          </a:prstGeom>
          <a:solidFill>
            <a:srgbClr val="99CC00"/>
          </a:solidFill>
          <a:ln>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 name="Ellipse 6"/>
          <p:cNvSpPr/>
          <p:nvPr/>
        </p:nvSpPr>
        <p:spPr>
          <a:xfrm>
            <a:off x="5519739" y="1412876"/>
            <a:ext cx="2376487" cy="1008063"/>
          </a:xfrm>
          <a:prstGeom prst="ellipse">
            <a:avLst/>
          </a:prstGeom>
          <a:solidFill>
            <a:schemeClr val="bg1"/>
          </a:solidFill>
          <a:ln>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solidFill>
                  <a:schemeClr val="tx1"/>
                </a:solidFill>
              </a:rPr>
              <a:t>Soins à domicile</a:t>
            </a:r>
          </a:p>
        </p:txBody>
      </p:sp>
      <p:sp>
        <p:nvSpPr>
          <p:cNvPr id="8" name="Rectangle à coins arrondis 7"/>
          <p:cNvSpPr/>
          <p:nvPr/>
        </p:nvSpPr>
        <p:spPr>
          <a:xfrm>
            <a:off x="2088776" y="2708276"/>
            <a:ext cx="1703762" cy="936625"/>
          </a:xfrm>
          <a:prstGeom prst="roundRect">
            <a:avLst/>
          </a:prstGeom>
          <a:solidFill>
            <a:schemeClr val="bg1"/>
          </a:solidFill>
          <a:ln>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dirty="0">
                <a:solidFill>
                  <a:schemeClr val="tx1"/>
                </a:solidFill>
              </a:rPr>
              <a:t>Agrément</a:t>
            </a:r>
            <a:r>
              <a:rPr lang="fr-FR" dirty="0">
                <a:solidFill>
                  <a:schemeClr val="tx1"/>
                </a:solidFill>
              </a:rPr>
              <a:t> </a:t>
            </a:r>
            <a:endParaRPr lang="fr-FR" dirty="0"/>
          </a:p>
        </p:txBody>
      </p:sp>
      <p:sp>
        <p:nvSpPr>
          <p:cNvPr id="9" name="Flèche droite 8"/>
          <p:cNvSpPr/>
          <p:nvPr/>
        </p:nvSpPr>
        <p:spPr>
          <a:xfrm>
            <a:off x="3792538" y="2924176"/>
            <a:ext cx="1655762" cy="504825"/>
          </a:xfrm>
          <a:prstGeom prst="rightArrow">
            <a:avLst/>
          </a:prstGeom>
          <a:solidFill>
            <a:srgbClr val="99CC00"/>
          </a:solidFill>
          <a:ln>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 name="Ellipse 9"/>
          <p:cNvSpPr/>
          <p:nvPr/>
        </p:nvSpPr>
        <p:spPr>
          <a:xfrm>
            <a:off x="5519738" y="2565401"/>
            <a:ext cx="3529012" cy="1223963"/>
          </a:xfrm>
          <a:prstGeom prst="ellipse">
            <a:avLst/>
          </a:prstGeom>
          <a:solidFill>
            <a:schemeClr val="bg1"/>
          </a:solidFill>
          <a:ln>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Char char="-"/>
              <a:defRPr/>
            </a:pPr>
            <a:r>
              <a:rPr lang="fr-FR" sz="1600" dirty="0">
                <a:solidFill>
                  <a:schemeClr val="tx1"/>
                </a:solidFill>
              </a:rPr>
              <a:t> Garde d’enfant à domicile</a:t>
            </a:r>
          </a:p>
          <a:p>
            <a:pPr algn="ctr">
              <a:buFontTx/>
              <a:buChar char="-"/>
              <a:defRPr/>
            </a:pPr>
            <a:r>
              <a:rPr lang="fr-FR" sz="1600" dirty="0">
                <a:solidFill>
                  <a:schemeClr val="tx1"/>
                </a:solidFill>
              </a:rPr>
              <a:t>Toute activité exercée en mode « mandataire »</a:t>
            </a:r>
          </a:p>
        </p:txBody>
      </p:sp>
      <p:sp>
        <p:nvSpPr>
          <p:cNvPr id="11" name="Rectangle à coins arrondis 10"/>
          <p:cNvSpPr/>
          <p:nvPr/>
        </p:nvSpPr>
        <p:spPr>
          <a:xfrm>
            <a:off x="2088776" y="4149725"/>
            <a:ext cx="2494337" cy="1079500"/>
          </a:xfrm>
          <a:prstGeom prst="roundRect">
            <a:avLst/>
          </a:prstGeom>
          <a:solidFill>
            <a:schemeClr val="bg1"/>
          </a:solidFill>
          <a:ln>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dirty="0">
                <a:solidFill>
                  <a:schemeClr val="tx1"/>
                </a:solidFill>
              </a:rPr>
              <a:t>« </a:t>
            </a:r>
            <a:r>
              <a:rPr lang="fr-FR" sz="2000" b="1" dirty="0">
                <a:solidFill>
                  <a:schemeClr val="tx1"/>
                </a:solidFill>
              </a:rPr>
              <a:t>Tronc commun</a:t>
            </a:r>
            <a:r>
              <a:rPr lang="fr-FR" sz="2000" dirty="0">
                <a:solidFill>
                  <a:schemeClr val="tx1"/>
                </a:solidFill>
              </a:rPr>
              <a:t> » entre agrément et autorisation </a:t>
            </a:r>
            <a:endParaRPr lang="fr-FR" sz="2000" dirty="0"/>
          </a:p>
        </p:txBody>
      </p:sp>
      <p:sp>
        <p:nvSpPr>
          <p:cNvPr id="12" name="Flèche droite 11"/>
          <p:cNvSpPr/>
          <p:nvPr/>
        </p:nvSpPr>
        <p:spPr>
          <a:xfrm>
            <a:off x="4583113" y="4437064"/>
            <a:ext cx="1657350" cy="504825"/>
          </a:xfrm>
          <a:prstGeom prst="rightArrow">
            <a:avLst/>
          </a:prstGeom>
          <a:solidFill>
            <a:srgbClr val="99CC00"/>
          </a:solidFill>
          <a:ln>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3" name="Ellipse 12"/>
          <p:cNvSpPr/>
          <p:nvPr/>
        </p:nvSpPr>
        <p:spPr>
          <a:xfrm>
            <a:off x="6383339" y="4149726"/>
            <a:ext cx="2376487" cy="1008063"/>
          </a:xfrm>
          <a:prstGeom prst="ellipse">
            <a:avLst/>
          </a:prstGeom>
          <a:solidFill>
            <a:schemeClr val="bg1"/>
          </a:solidFill>
          <a:ln>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solidFill>
                  <a:schemeClr val="tx1"/>
                </a:solidFill>
              </a:rPr>
              <a:t>Activité prestataire PA/PH/famille </a:t>
            </a:r>
          </a:p>
        </p:txBody>
      </p:sp>
    </p:spTree>
    <p:extLst>
      <p:ext uri="{BB962C8B-B14F-4D97-AF65-F5344CB8AC3E}">
        <p14:creationId xmlns:p14="http://schemas.microsoft.com/office/powerpoint/2010/main" val="411850457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r>
              <a:rPr lang="fr-FR" dirty="0"/>
              <a:t>La loi d’adaptation de la société au vieillissement</a:t>
            </a:r>
          </a:p>
        </p:txBody>
      </p:sp>
      <p:sp>
        <p:nvSpPr>
          <p:cNvPr id="5" name="Espace réservé du texte 4"/>
          <p:cNvSpPr>
            <a:spLocks noGrp="1"/>
          </p:cNvSpPr>
          <p:nvPr>
            <p:ph type="body" sz="quarter" idx="13"/>
          </p:nvPr>
        </p:nvSpPr>
        <p:spPr/>
        <p:txBody>
          <a:bodyPr>
            <a:normAutofit/>
          </a:bodyPr>
          <a:lstStyle/>
          <a:p>
            <a:pPr marL="0" indent="0" algn="ctr">
              <a:buNone/>
            </a:pPr>
            <a:r>
              <a:rPr lang="fr-FR" sz="4000" dirty="0"/>
              <a:t>Le régime unique d’autorisation</a:t>
            </a:r>
          </a:p>
        </p:txBody>
      </p:sp>
    </p:spTree>
    <p:extLst>
      <p:ext uri="{BB962C8B-B14F-4D97-AF65-F5344CB8AC3E}">
        <p14:creationId xmlns:p14="http://schemas.microsoft.com/office/powerpoint/2010/main" val="660089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1"/>
          <p:cNvSpPr>
            <a:spLocks noGrp="1"/>
          </p:cNvSpPr>
          <p:nvPr>
            <p:ph type="title"/>
          </p:nvPr>
        </p:nvSpPr>
        <p:spPr/>
        <p:txBody>
          <a:bodyPr>
            <a:normAutofit/>
          </a:bodyPr>
          <a:lstStyle/>
          <a:p>
            <a:r>
              <a:rPr lang="fr-FR" dirty="0"/>
              <a:t>L’autorisation unique</a:t>
            </a:r>
          </a:p>
        </p:txBody>
      </p:sp>
      <p:sp>
        <p:nvSpPr>
          <p:cNvPr id="10" name="Espace réservé du pied de page 9"/>
          <p:cNvSpPr>
            <a:spLocks noGrp="1"/>
          </p:cNvSpPr>
          <p:nvPr>
            <p:ph type="ftr" sz="quarter" idx="11"/>
          </p:nvPr>
        </p:nvSpPr>
        <p:spPr/>
        <p:txBody>
          <a:bodyPr/>
          <a:lstStyle/>
          <a:p>
            <a:pPr>
              <a:defRPr/>
            </a:pPr>
            <a:r>
              <a:rPr lang="fr-FR"/>
              <a:t>Journée nationale 2016 / Loi ASV</a:t>
            </a:r>
            <a:endParaRPr lang="fr-FR" dirty="0"/>
          </a:p>
        </p:txBody>
      </p:sp>
      <p:sp>
        <p:nvSpPr>
          <p:cNvPr id="31747" name="Espace réservé du contenu 2"/>
          <p:cNvSpPr>
            <a:spLocks noGrp="1"/>
          </p:cNvSpPr>
          <p:nvPr>
            <p:ph idx="4294967295"/>
          </p:nvPr>
        </p:nvSpPr>
        <p:spPr>
          <a:xfrm>
            <a:off x="638354" y="1354348"/>
            <a:ext cx="11084943" cy="4954378"/>
          </a:xfrm>
        </p:spPr>
        <p:txBody>
          <a:bodyPr>
            <a:normAutofit/>
          </a:bodyPr>
          <a:lstStyle/>
          <a:p>
            <a:endParaRPr lang="fr-FR" dirty="0"/>
          </a:p>
          <a:p>
            <a:r>
              <a:rPr lang="fr-FR" sz="2400" dirty="0">
                <a:latin typeface="Tw Cen MT" panose="020B0602020104020603" pitchFamily="34" charset="0"/>
              </a:rPr>
              <a:t>La loi n° 2015-1776 du 28 décembre 2015 relative à l'adaptation de la société au vieillissement a supprimé l’agrément pour les services prestataires PA PH:</a:t>
            </a:r>
          </a:p>
          <a:p>
            <a:pPr lvl="1"/>
            <a:r>
              <a:rPr lang="fr-FR" dirty="0">
                <a:latin typeface="Tw Cen MT" panose="020B0602020104020603" pitchFamily="34" charset="0"/>
              </a:rPr>
              <a:t>Ces services relèvent tous du champ médico-social et de la compétence des départements;</a:t>
            </a:r>
          </a:p>
          <a:p>
            <a:pPr lvl="1"/>
            <a:r>
              <a:rPr lang="fr-FR" dirty="0">
                <a:latin typeface="Tw Cen MT" panose="020B0602020104020603" pitchFamily="34" charset="0"/>
              </a:rPr>
              <a:t>Les services anciennement agréés PA et/ou PH deviennent de plein droit titulaire d’une autorisation mais sans habilitation et donc sans tarification;</a:t>
            </a:r>
          </a:p>
          <a:p>
            <a:pPr lvl="1"/>
            <a:r>
              <a:rPr lang="fr-FR" dirty="0">
                <a:latin typeface="Tw Cen MT" panose="020B0602020104020603" pitchFamily="34" charset="0"/>
              </a:rPr>
              <a:t>La création ou l’extension de nouveaux SAAD est exonérée d’appel à projet jusqu’au 31 décembre 2022 mais les conseils départementaux peuvent refuser ces demandes sur les motifs des articles L. 313-8 et L. 313-9 du CASF.</a:t>
            </a:r>
          </a:p>
          <a:p>
            <a:pPr lvl="0">
              <a:buClr>
                <a:srgbClr val="0578B3"/>
              </a:buClr>
            </a:pPr>
            <a:r>
              <a:rPr lang="fr-FR" sz="2400" dirty="0">
                <a:solidFill>
                  <a:srgbClr val="3F3F3F"/>
                </a:solidFill>
                <a:latin typeface="Tw Cen MT" panose="020B0602020104020603" pitchFamily="34" charset="0"/>
              </a:rPr>
              <a:t>La réforme a donc uniformisé le cadre juridique des SAAD mais pas le cadre juridique de leur financement.</a:t>
            </a:r>
          </a:p>
          <a:p>
            <a:pPr lvl="0" algn="just">
              <a:buClr>
                <a:srgbClr val="0578B3"/>
              </a:buClr>
            </a:pPr>
            <a:r>
              <a:rPr lang="fr-FR" sz="2400" dirty="0">
                <a:solidFill>
                  <a:srgbClr val="3F3F3F"/>
                </a:solidFill>
                <a:latin typeface="Tw Cen MT" panose="020B0602020104020603" pitchFamily="34" charset="0"/>
              </a:rPr>
              <a:t>Dans les faits, les conseils départementaux ont gelé la création de nouveau SAAD depuis 2016.</a:t>
            </a:r>
          </a:p>
          <a:p>
            <a:pPr>
              <a:buNone/>
            </a:pPr>
            <a:endParaRPr lang="fr-FR" dirty="0"/>
          </a:p>
        </p:txBody>
      </p:sp>
      <p:sp>
        <p:nvSpPr>
          <p:cNvPr id="9" name="Espace réservé du numéro de diapositive 8"/>
          <p:cNvSpPr>
            <a:spLocks noGrp="1"/>
          </p:cNvSpPr>
          <p:nvPr>
            <p:ph type="sldNum" sz="quarter" idx="4294967295"/>
          </p:nvPr>
        </p:nvSpPr>
        <p:spPr>
          <a:xfrm>
            <a:off x="9347200" y="6553200"/>
            <a:ext cx="2844800" cy="304800"/>
          </a:xfrm>
        </p:spPr>
        <p:txBody>
          <a:bodyPr/>
          <a:lstStyle/>
          <a:p>
            <a:pPr>
              <a:defRPr/>
            </a:pPr>
            <a:fld id="{75D09D1D-3ED7-48C1-A125-29A131A9C50F}" type="slidenum">
              <a:rPr lang="fr-FR" smtClean="0"/>
              <a:pPr>
                <a:defRPr/>
              </a:pPr>
              <a:t>17</a:t>
            </a:fld>
            <a:endParaRPr lang="fr-FR"/>
          </a:p>
        </p:txBody>
      </p:sp>
    </p:spTree>
    <p:extLst>
      <p:ext uri="{BB962C8B-B14F-4D97-AF65-F5344CB8AC3E}">
        <p14:creationId xmlns:p14="http://schemas.microsoft.com/office/powerpoint/2010/main" val="34019452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2351314" y="269320"/>
            <a:ext cx="9573986" cy="617648"/>
          </a:xfrm>
        </p:spPr>
        <p:txBody>
          <a:bodyPr>
            <a:normAutofit fontScale="90000"/>
          </a:bodyPr>
          <a:lstStyle/>
          <a:p>
            <a:r>
              <a:rPr lang="fr-FR" dirty="0">
                <a:solidFill>
                  <a:srgbClr val="FFFFFF"/>
                </a:solidFill>
              </a:rPr>
              <a:t>Le cadre juridique après la loi ASV</a:t>
            </a:r>
            <a:br>
              <a:rPr lang="fr-FR" dirty="0">
                <a:solidFill>
                  <a:srgbClr val="FFFFFF"/>
                </a:solidFill>
              </a:rPr>
            </a:br>
            <a:r>
              <a:rPr lang="fr-FR" dirty="0">
                <a:solidFill>
                  <a:srgbClr val="FFFFFF"/>
                </a:solidFill>
              </a:rPr>
              <a:t>2016-2023</a:t>
            </a:r>
            <a:endParaRPr lang="fr-FR" dirty="0"/>
          </a:p>
        </p:txBody>
      </p:sp>
      <p:sp>
        <p:nvSpPr>
          <p:cNvPr id="6" name="Rectangle 3"/>
          <p:cNvSpPr>
            <a:spLocks noGrp="1" noChangeArrowheads="1"/>
          </p:cNvSpPr>
          <p:nvPr>
            <p:ph type="body" sz="quarter" idx="13"/>
          </p:nvPr>
        </p:nvSpPr>
        <p:spPr>
          <a:xfrm>
            <a:off x="209550" y="1665288"/>
            <a:ext cx="11715750" cy="4759325"/>
          </a:xfrm>
        </p:spPr>
        <p:txBody>
          <a:bodyPr>
            <a:normAutofit fontScale="85000" lnSpcReduction="10000"/>
          </a:bodyPr>
          <a:lstStyle/>
          <a:p>
            <a:pPr eaLnBrk="1" hangingPunct="1">
              <a:lnSpc>
                <a:spcPct val="90000"/>
              </a:lnSpc>
              <a:buFont typeface="Wingdings" panose="05000000000000000000" pitchFamily="2" charset="2"/>
              <a:buNone/>
            </a:pPr>
            <a:endParaRPr lang="fr-FR" altLang="fr-FR" sz="1800" dirty="0"/>
          </a:p>
          <a:p>
            <a:pPr marL="342900" lvl="0" indent="-342900" eaLnBrk="0" fontAlgn="base" hangingPunct="0">
              <a:lnSpc>
                <a:spcPct val="100000"/>
              </a:lnSpc>
              <a:spcBef>
                <a:spcPts val="600"/>
              </a:spcBef>
              <a:spcAft>
                <a:spcPts val="600"/>
              </a:spcAft>
              <a:buClr>
                <a:srgbClr val="A5C400"/>
              </a:buClr>
              <a:buSzPct val="125000"/>
              <a:buFont typeface="Franklin Gothic Book" pitchFamily="34" charset="0"/>
              <a:buChar char="■"/>
            </a:pPr>
            <a:r>
              <a:rPr lang="fr-FR" sz="2800" kern="0" dirty="0">
                <a:solidFill>
                  <a:srgbClr val="000000"/>
                </a:solidFill>
                <a:latin typeface="Tw Cen MT" pitchFamily="34" charset="0"/>
                <a:cs typeface="+mn-cs"/>
              </a:rPr>
              <a:t>Les missions des SAAD sont définies par les articles D. 312-6 à D. 312-6-2 du CASF qui disposent notamment:</a:t>
            </a:r>
          </a:p>
          <a:p>
            <a:pPr marL="0" lvl="0" indent="0" algn="just" eaLnBrk="0" fontAlgn="base" hangingPunct="0">
              <a:lnSpc>
                <a:spcPct val="100000"/>
              </a:lnSpc>
              <a:spcBef>
                <a:spcPts val="0"/>
              </a:spcBef>
              <a:buClr>
                <a:srgbClr val="A5C400"/>
              </a:buClr>
              <a:buSzPct val="125000"/>
              <a:buNone/>
            </a:pPr>
            <a:r>
              <a:rPr lang="fr-FR" sz="2400" i="1" kern="0" dirty="0">
                <a:solidFill>
                  <a:srgbClr val="000000"/>
                </a:solidFill>
                <a:latin typeface="Tw Cen MT" pitchFamily="34" charset="0"/>
              </a:rPr>
              <a:t>Les services d'aide et d'accompagnement à domicile concourent notamment : </a:t>
            </a:r>
          </a:p>
          <a:p>
            <a:pPr marL="0" lvl="0" indent="0" algn="just" eaLnBrk="0" fontAlgn="base" hangingPunct="0">
              <a:lnSpc>
                <a:spcPct val="100000"/>
              </a:lnSpc>
              <a:spcBef>
                <a:spcPts val="0"/>
              </a:spcBef>
              <a:buClr>
                <a:srgbClr val="A5C400"/>
              </a:buClr>
              <a:buSzPct val="125000"/>
              <a:buNone/>
            </a:pPr>
            <a:endParaRPr lang="fr-FR" sz="2400" i="1" kern="0" dirty="0">
              <a:solidFill>
                <a:srgbClr val="000000"/>
              </a:solidFill>
              <a:latin typeface="Tw Cen MT" pitchFamily="34" charset="0"/>
            </a:endParaRPr>
          </a:p>
          <a:p>
            <a:pPr marL="0" lvl="0" indent="0" algn="just" eaLnBrk="0" fontAlgn="base" hangingPunct="0">
              <a:lnSpc>
                <a:spcPct val="100000"/>
              </a:lnSpc>
              <a:spcBef>
                <a:spcPts val="0"/>
              </a:spcBef>
              <a:buClr>
                <a:srgbClr val="A5C400"/>
              </a:buClr>
              <a:buSzPct val="125000"/>
              <a:buNone/>
            </a:pPr>
            <a:r>
              <a:rPr lang="fr-FR" sz="2400" i="1" kern="0" dirty="0">
                <a:solidFill>
                  <a:srgbClr val="000000"/>
                </a:solidFill>
                <a:latin typeface="Tw Cen MT" pitchFamily="34" charset="0"/>
              </a:rPr>
              <a:t>1° Au soutien à domicile ; </a:t>
            </a:r>
          </a:p>
          <a:p>
            <a:pPr marL="0" lvl="0" indent="0" algn="just" eaLnBrk="0" fontAlgn="base" hangingPunct="0">
              <a:lnSpc>
                <a:spcPct val="100000"/>
              </a:lnSpc>
              <a:spcBef>
                <a:spcPts val="0"/>
              </a:spcBef>
              <a:buClr>
                <a:srgbClr val="A5C400"/>
              </a:buClr>
              <a:buSzPct val="125000"/>
              <a:buNone/>
            </a:pPr>
            <a:endParaRPr lang="fr-FR" sz="2400" i="1" kern="0" dirty="0">
              <a:solidFill>
                <a:srgbClr val="000000"/>
              </a:solidFill>
              <a:latin typeface="Tw Cen MT" pitchFamily="34" charset="0"/>
            </a:endParaRPr>
          </a:p>
          <a:p>
            <a:pPr marL="0" lvl="0" indent="0" algn="just" eaLnBrk="0" fontAlgn="base" hangingPunct="0">
              <a:lnSpc>
                <a:spcPct val="100000"/>
              </a:lnSpc>
              <a:spcBef>
                <a:spcPts val="0"/>
              </a:spcBef>
              <a:buClr>
                <a:srgbClr val="A5C400"/>
              </a:buClr>
              <a:buSzPct val="125000"/>
              <a:buNone/>
            </a:pPr>
            <a:r>
              <a:rPr lang="fr-FR" sz="2400" i="1" kern="0" dirty="0">
                <a:solidFill>
                  <a:srgbClr val="000000"/>
                </a:solidFill>
                <a:latin typeface="Tw Cen MT" pitchFamily="34" charset="0"/>
              </a:rPr>
              <a:t>2° A la préservation ou la restauration de l'autonomie dans l'exercice des activités de la vie quotidienne ; </a:t>
            </a:r>
          </a:p>
          <a:p>
            <a:pPr marL="0" lvl="0" indent="0" algn="just" eaLnBrk="0" fontAlgn="base" hangingPunct="0">
              <a:lnSpc>
                <a:spcPct val="100000"/>
              </a:lnSpc>
              <a:spcBef>
                <a:spcPts val="0"/>
              </a:spcBef>
              <a:buClr>
                <a:srgbClr val="A5C400"/>
              </a:buClr>
              <a:buSzPct val="125000"/>
              <a:buNone/>
            </a:pPr>
            <a:endParaRPr lang="fr-FR" sz="2400" i="1" kern="0" dirty="0">
              <a:solidFill>
                <a:srgbClr val="000000"/>
              </a:solidFill>
              <a:latin typeface="Tw Cen MT" pitchFamily="34" charset="0"/>
            </a:endParaRPr>
          </a:p>
          <a:p>
            <a:pPr marL="0" lvl="0" indent="0" algn="just" eaLnBrk="0" fontAlgn="base" hangingPunct="0">
              <a:lnSpc>
                <a:spcPct val="100000"/>
              </a:lnSpc>
              <a:spcBef>
                <a:spcPts val="0"/>
              </a:spcBef>
              <a:buClr>
                <a:srgbClr val="A5C400"/>
              </a:buClr>
              <a:buSzPct val="125000"/>
              <a:buNone/>
            </a:pPr>
            <a:r>
              <a:rPr lang="fr-FR" sz="2400" i="1" kern="0" dirty="0">
                <a:solidFill>
                  <a:srgbClr val="000000"/>
                </a:solidFill>
                <a:latin typeface="Tw Cen MT" pitchFamily="34" charset="0"/>
              </a:rPr>
              <a:t>3° Au maintien et au développement des activités sociales et des liens avec l'entourage. </a:t>
            </a:r>
          </a:p>
          <a:p>
            <a:pPr marL="0" lvl="0" indent="0" algn="just" eaLnBrk="0" fontAlgn="base" hangingPunct="0">
              <a:lnSpc>
                <a:spcPct val="100000"/>
              </a:lnSpc>
              <a:spcBef>
                <a:spcPts val="0"/>
              </a:spcBef>
              <a:buClr>
                <a:srgbClr val="A5C400"/>
              </a:buClr>
              <a:buSzPct val="125000"/>
              <a:buNone/>
            </a:pPr>
            <a:endParaRPr lang="fr-FR" sz="2400" i="1" kern="0" dirty="0">
              <a:solidFill>
                <a:srgbClr val="000000"/>
              </a:solidFill>
              <a:latin typeface="Tw Cen MT" pitchFamily="34" charset="0"/>
            </a:endParaRPr>
          </a:p>
          <a:p>
            <a:pPr marL="0" lvl="0" indent="0" algn="just" eaLnBrk="0" fontAlgn="base" hangingPunct="0">
              <a:lnSpc>
                <a:spcPct val="100000"/>
              </a:lnSpc>
              <a:spcBef>
                <a:spcPts val="0"/>
              </a:spcBef>
              <a:buClr>
                <a:srgbClr val="A5C400"/>
              </a:buClr>
              <a:buSzPct val="125000"/>
              <a:buNone/>
            </a:pPr>
            <a:r>
              <a:rPr lang="fr-FR" sz="2400" i="1" kern="0" dirty="0">
                <a:solidFill>
                  <a:srgbClr val="000000"/>
                </a:solidFill>
                <a:latin typeface="Tw Cen MT" pitchFamily="34" charset="0"/>
              </a:rPr>
              <a:t>Ils assurent au domicile des personnes ou à partir de leur domicile des prestations d'aide à la personne pour les activités ordinaires de la vie et les actes essentiels lorsque ceux-ci sont assimilés à des actes de la vie quotidienne, hors ceux réalisés, sur prescription médicale, par les services mentionnés à l'article D. 312-1 à moins que ces actes ne soient exécutés dans les conditions prévues par l'article L. 1111-6-1 du code de la santé publique et du décret n° 99-426 du 27 mai 1999 habilitant certaines catégories de personnes à effectuer des aspirations </a:t>
            </a:r>
            <a:r>
              <a:rPr lang="fr-FR" sz="2400" i="1" kern="0" dirty="0" err="1">
                <a:solidFill>
                  <a:srgbClr val="000000"/>
                </a:solidFill>
                <a:latin typeface="Tw Cen MT" pitchFamily="34" charset="0"/>
              </a:rPr>
              <a:t>endo</a:t>
            </a:r>
            <a:r>
              <a:rPr lang="fr-FR" sz="2400" i="1" kern="0" dirty="0">
                <a:solidFill>
                  <a:srgbClr val="000000"/>
                </a:solidFill>
                <a:latin typeface="Tw Cen MT" pitchFamily="34" charset="0"/>
              </a:rPr>
              <a:t>-trachéales. </a:t>
            </a:r>
          </a:p>
          <a:p>
            <a:pPr marL="0" lvl="0" indent="0" eaLnBrk="0" fontAlgn="base" hangingPunct="0">
              <a:lnSpc>
                <a:spcPct val="100000"/>
              </a:lnSpc>
              <a:spcBef>
                <a:spcPts val="600"/>
              </a:spcBef>
              <a:spcAft>
                <a:spcPts val="600"/>
              </a:spcAft>
              <a:buClr>
                <a:srgbClr val="A5C400"/>
              </a:buClr>
              <a:buSzPct val="125000"/>
              <a:buNone/>
            </a:pPr>
            <a:endParaRPr lang="fr-FR" sz="2400" kern="0" dirty="0">
              <a:solidFill>
                <a:srgbClr val="000000"/>
              </a:solidFill>
              <a:latin typeface="Tw Cen MT" pitchFamily="34" charset="0"/>
            </a:endParaRPr>
          </a:p>
        </p:txBody>
      </p:sp>
    </p:spTree>
    <p:extLst>
      <p:ext uri="{BB962C8B-B14F-4D97-AF65-F5344CB8AC3E}">
        <p14:creationId xmlns:p14="http://schemas.microsoft.com/office/powerpoint/2010/main" val="2338095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2315688" y="269320"/>
            <a:ext cx="9609612" cy="617648"/>
          </a:xfrm>
        </p:spPr>
        <p:txBody>
          <a:bodyPr>
            <a:normAutofit fontScale="90000"/>
          </a:bodyPr>
          <a:lstStyle/>
          <a:p>
            <a:r>
              <a:rPr lang="fr-FR" dirty="0">
                <a:solidFill>
                  <a:srgbClr val="FFFFFF"/>
                </a:solidFill>
              </a:rPr>
              <a:t>Le cadre juridique après la loi ASV</a:t>
            </a:r>
            <a:br>
              <a:rPr lang="fr-FR" dirty="0">
                <a:solidFill>
                  <a:srgbClr val="FFFFFF"/>
                </a:solidFill>
              </a:rPr>
            </a:br>
            <a:r>
              <a:rPr lang="fr-FR" dirty="0">
                <a:solidFill>
                  <a:srgbClr val="FFFFFF"/>
                </a:solidFill>
              </a:rPr>
              <a:t>2016-2023</a:t>
            </a:r>
            <a:endParaRPr lang="fr-FR" dirty="0"/>
          </a:p>
        </p:txBody>
      </p:sp>
      <p:sp>
        <p:nvSpPr>
          <p:cNvPr id="6" name="Rectangle 3"/>
          <p:cNvSpPr>
            <a:spLocks noGrp="1" noChangeArrowheads="1"/>
          </p:cNvSpPr>
          <p:nvPr>
            <p:ph type="body" sz="quarter" idx="13"/>
          </p:nvPr>
        </p:nvSpPr>
        <p:spPr>
          <a:xfrm>
            <a:off x="209550" y="1665288"/>
            <a:ext cx="11715750" cy="4759325"/>
          </a:xfrm>
        </p:spPr>
        <p:txBody>
          <a:bodyPr>
            <a:normAutofit lnSpcReduction="10000"/>
          </a:bodyPr>
          <a:lstStyle/>
          <a:p>
            <a:pPr eaLnBrk="1" hangingPunct="1">
              <a:lnSpc>
                <a:spcPct val="90000"/>
              </a:lnSpc>
              <a:buFont typeface="Wingdings" panose="05000000000000000000" pitchFamily="2" charset="2"/>
              <a:buNone/>
            </a:pPr>
            <a:endParaRPr lang="fr-FR" altLang="fr-FR" sz="1800" dirty="0"/>
          </a:p>
          <a:p>
            <a:pPr marL="342900" lvl="0" indent="-342900" algn="just" eaLnBrk="0" fontAlgn="base" hangingPunct="0">
              <a:lnSpc>
                <a:spcPct val="100000"/>
              </a:lnSpc>
              <a:spcBef>
                <a:spcPts val="600"/>
              </a:spcBef>
              <a:spcAft>
                <a:spcPts val="600"/>
              </a:spcAft>
              <a:buClr>
                <a:srgbClr val="A5C400"/>
              </a:buClr>
              <a:buSzPct val="125000"/>
              <a:buFont typeface="Franklin Gothic Book" pitchFamily="34" charset="0"/>
              <a:buChar char="■"/>
            </a:pPr>
            <a:r>
              <a:rPr lang="fr-FR" sz="2800" kern="0" dirty="0">
                <a:solidFill>
                  <a:srgbClr val="000000"/>
                </a:solidFill>
                <a:latin typeface="Tw Cen MT" pitchFamily="34" charset="0"/>
                <a:cs typeface="+mn-cs"/>
              </a:rPr>
              <a:t>Les SAAD prestataires PA/PH sont soit autorisés:</a:t>
            </a:r>
          </a:p>
          <a:p>
            <a:pPr marL="742950" lvl="1" indent="-285750" algn="just" eaLnBrk="0" fontAlgn="base" hangingPunct="0">
              <a:lnSpc>
                <a:spcPct val="100000"/>
              </a:lnSpc>
              <a:spcBef>
                <a:spcPts val="600"/>
              </a:spcBef>
              <a:spcAft>
                <a:spcPct val="0"/>
              </a:spcAft>
              <a:buClr>
                <a:srgbClr val="0578B3"/>
              </a:buClr>
              <a:buFont typeface="Franklin Gothic Book" pitchFamily="34" charset="0"/>
              <a:buChar char="•"/>
            </a:pPr>
            <a:r>
              <a:rPr lang="fr-FR" sz="2400" kern="0" dirty="0">
                <a:solidFill>
                  <a:srgbClr val="000000"/>
                </a:solidFill>
                <a:latin typeface="Tw Cen MT" pitchFamily="34" charset="0"/>
              </a:rPr>
              <a:t>1° Et habilités à recevoir des bénéficiaires à l’aide sociale et tarifés;</a:t>
            </a:r>
          </a:p>
          <a:p>
            <a:pPr marL="742950" lvl="1" indent="-285750" algn="just" eaLnBrk="0" fontAlgn="base" hangingPunct="0">
              <a:lnSpc>
                <a:spcPct val="100000"/>
              </a:lnSpc>
              <a:spcBef>
                <a:spcPts val="600"/>
              </a:spcBef>
              <a:spcAft>
                <a:spcPct val="0"/>
              </a:spcAft>
              <a:buClr>
                <a:srgbClr val="0578B3"/>
              </a:buClr>
              <a:buFont typeface="Franklin Gothic Book" pitchFamily="34" charset="0"/>
              <a:buChar char="•"/>
            </a:pPr>
            <a:r>
              <a:rPr lang="fr-FR" sz="2400" kern="0" dirty="0">
                <a:solidFill>
                  <a:srgbClr val="000000"/>
                </a:solidFill>
                <a:latin typeface="Tw Cen MT" pitchFamily="34" charset="0"/>
              </a:rPr>
              <a:t>2° Et non habilités mais autorisés à recevoir des bénéficiaires de l’APA et de la PCH. Ces services ont l’obligation d’intervenir auprès de tout titulaire de l’APA et de la PCH, dans la limite de leur spécialité et de leur territoire autorisé. Ils voient l’évolution de leur prix encadrés par un arrêté national (situation des SAAD ex-agréés);</a:t>
            </a:r>
          </a:p>
          <a:p>
            <a:pPr marL="742950" lvl="1" indent="-285750" algn="just" eaLnBrk="0" fontAlgn="base" hangingPunct="0">
              <a:lnSpc>
                <a:spcPct val="100000"/>
              </a:lnSpc>
              <a:spcBef>
                <a:spcPts val="600"/>
              </a:spcBef>
              <a:spcAft>
                <a:spcPct val="0"/>
              </a:spcAft>
              <a:buClr>
                <a:srgbClr val="0578B3"/>
              </a:buClr>
              <a:buFont typeface="Franklin Gothic Book" pitchFamily="34" charset="0"/>
              <a:buChar char="•"/>
            </a:pPr>
            <a:r>
              <a:rPr lang="fr-FR" sz="2400" kern="0" dirty="0">
                <a:solidFill>
                  <a:srgbClr val="000000"/>
                </a:solidFill>
                <a:latin typeface="Tw Cen MT" pitchFamily="34" charset="0"/>
              </a:rPr>
              <a:t>3° Et non habilités et non autorisés à recevoir des bénéficiaires de l’APA et de la PCH.</a:t>
            </a:r>
          </a:p>
          <a:p>
            <a:pPr marL="742950" lvl="1" indent="-285750" algn="just" eaLnBrk="0" fontAlgn="base" hangingPunct="0">
              <a:lnSpc>
                <a:spcPct val="100000"/>
              </a:lnSpc>
              <a:spcBef>
                <a:spcPts val="600"/>
              </a:spcBef>
              <a:spcAft>
                <a:spcPct val="0"/>
              </a:spcAft>
              <a:buClr>
                <a:srgbClr val="0578B3"/>
              </a:buClr>
              <a:buFont typeface="Franklin Gothic Book" pitchFamily="34" charset="0"/>
              <a:buChar char="•"/>
            </a:pPr>
            <a:endParaRPr lang="fr-FR" sz="2400" kern="0" dirty="0">
              <a:solidFill>
                <a:srgbClr val="000000"/>
              </a:solidFill>
              <a:latin typeface="Tw Cen MT" pitchFamily="34" charset="0"/>
            </a:endParaRPr>
          </a:p>
          <a:p>
            <a:pPr marL="342900" lvl="0" indent="-342900" algn="just" eaLnBrk="0" fontAlgn="base" hangingPunct="0">
              <a:lnSpc>
                <a:spcPct val="100000"/>
              </a:lnSpc>
              <a:spcBef>
                <a:spcPts val="600"/>
              </a:spcBef>
              <a:spcAft>
                <a:spcPts val="600"/>
              </a:spcAft>
              <a:buClr>
                <a:srgbClr val="A5C400"/>
              </a:buClr>
              <a:buSzPct val="125000"/>
              <a:buFont typeface="Franklin Gothic Book" pitchFamily="34" charset="0"/>
              <a:buChar char="■"/>
            </a:pPr>
            <a:r>
              <a:rPr lang="fr-FR" sz="2800" kern="0" dirty="0">
                <a:solidFill>
                  <a:srgbClr val="000000"/>
                </a:solidFill>
                <a:latin typeface="Tw Cen MT" pitchFamily="34" charset="0"/>
                <a:cs typeface="+mn-cs"/>
              </a:rPr>
              <a:t>L’agrément SAP est désormais réduit aux services mandataires PA/PH ainsi qu’aux services de garde d’enfant de moins de 3 ans en mode mandataire ou prestataire. </a:t>
            </a:r>
            <a:r>
              <a:rPr lang="fr-FR" sz="2800" b="1" u="sng" kern="0" dirty="0">
                <a:solidFill>
                  <a:srgbClr val="000000"/>
                </a:solidFill>
                <a:latin typeface="Tw Cen MT" pitchFamily="34" charset="0"/>
                <a:cs typeface="+mn-cs"/>
              </a:rPr>
              <a:t>Ces services ne sont pas des ESSMS.</a:t>
            </a:r>
          </a:p>
        </p:txBody>
      </p:sp>
    </p:spTree>
    <p:extLst>
      <p:ext uri="{BB962C8B-B14F-4D97-AF65-F5344CB8AC3E}">
        <p14:creationId xmlns:p14="http://schemas.microsoft.com/office/powerpoint/2010/main" val="705121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La loi du 2 janvier 2002</a:t>
            </a:r>
          </a:p>
        </p:txBody>
      </p:sp>
      <p:sp>
        <p:nvSpPr>
          <p:cNvPr id="5" name="Espace réservé du texte 4"/>
          <p:cNvSpPr>
            <a:spLocks noGrp="1"/>
          </p:cNvSpPr>
          <p:nvPr>
            <p:ph type="body" sz="quarter" idx="13"/>
          </p:nvPr>
        </p:nvSpPr>
        <p:spPr/>
        <p:txBody>
          <a:bodyPr>
            <a:normAutofit/>
          </a:bodyPr>
          <a:lstStyle/>
          <a:p>
            <a:pPr marL="0" indent="0" algn="ctr">
              <a:buNone/>
            </a:pPr>
            <a:r>
              <a:rPr lang="fr-FR" sz="4000" dirty="0"/>
              <a:t>Organisation du champ médico-social</a:t>
            </a:r>
          </a:p>
        </p:txBody>
      </p:sp>
    </p:spTree>
    <p:extLst>
      <p:ext uri="{BB962C8B-B14F-4D97-AF65-F5344CB8AC3E}">
        <p14:creationId xmlns:p14="http://schemas.microsoft.com/office/powerpoint/2010/main" val="4228508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lipse 2"/>
          <p:cNvSpPr/>
          <p:nvPr/>
        </p:nvSpPr>
        <p:spPr>
          <a:xfrm>
            <a:off x="2711451" y="1341438"/>
            <a:ext cx="2879725" cy="1079500"/>
          </a:xfrm>
          <a:prstGeom prst="ellipse">
            <a:avLst/>
          </a:prstGeom>
          <a:ln>
            <a:solidFill>
              <a:srgbClr val="92D050"/>
            </a:solidFill>
          </a:ln>
        </p:spPr>
        <p:style>
          <a:lnRef idx="2">
            <a:schemeClr val="accent3"/>
          </a:lnRef>
          <a:fillRef idx="1">
            <a:schemeClr val="lt1"/>
          </a:fillRef>
          <a:effectRef idx="0">
            <a:schemeClr val="accent3"/>
          </a:effectRef>
          <a:fontRef idx="minor">
            <a:schemeClr val="dk1"/>
          </a:fontRef>
        </p:style>
        <p:txBody>
          <a:bodyPr anchor="ctr"/>
          <a:lstStyle/>
          <a:p>
            <a:pPr algn="ctr">
              <a:defRPr/>
            </a:pPr>
            <a:r>
              <a:rPr lang="fr-FR" dirty="0"/>
              <a:t>Services sociaux et médico-sociaux </a:t>
            </a:r>
          </a:p>
          <a:p>
            <a:pPr algn="ctr">
              <a:defRPr/>
            </a:pPr>
            <a:r>
              <a:rPr lang="fr-FR" dirty="0"/>
              <a:t>(L. 312-1 CASF)</a:t>
            </a:r>
          </a:p>
        </p:txBody>
      </p:sp>
      <p:sp>
        <p:nvSpPr>
          <p:cNvPr id="4" name="Ellipse 3"/>
          <p:cNvSpPr/>
          <p:nvPr/>
        </p:nvSpPr>
        <p:spPr>
          <a:xfrm>
            <a:off x="6240463" y="1341438"/>
            <a:ext cx="2951162" cy="1079500"/>
          </a:xfrm>
          <a:prstGeom prst="ellipse">
            <a:avLst/>
          </a:prstGeom>
          <a:ln>
            <a:solidFill>
              <a:srgbClr val="92D050"/>
            </a:solidFill>
          </a:ln>
        </p:spPr>
        <p:style>
          <a:lnRef idx="2">
            <a:schemeClr val="accent3"/>
          </a:lnRef>
          <a:fillRef idx="1">
            <a:schemeClr val="lt1"/>
          </a:fillRef>
          <a:effectRef idx="0">
            <a:schemeClr val="accent3"/>
          </a:effectRef>
          <a:fontRef idx="minor">
            <a:schemeClr val="dk1"/>
          </a:fontRef>
        </p:style>
        <p:txBody>
          <a:bodyPr anchor="ctr"/>
          <a:lstStyle/>
          <a:p>
            <a:pPr algn="ctr">
              <a:defRPr/>
            </a:pPr>
            <a:r>
              <a:rPr lang="fr-FR" dirty="0"/>
              <a:t>Service à la personne </a:t>
            </a:r>
          </a:p>
          <a:p>
            <a:pPr algn="ctr">
              <a:defRPr/>
            </a:pPr>
            <a:r>
              <a:rPr lang="fr-FR" dirty="0"/>
              <a:t>(L. 7231-1 Code du travail )</a:t>
            </a:r>
          </a:p>
        </p:txBody>
      </p:sp>
      <p:cxnSp>
        <p:nvCxnSpPr>
          <p:cNvPr id="6" name="Connecteur droit avec flèche 5"/>
          <p:cNvCxnSpPr/>
          <p:nvPr/>
        </p:nvCxnSpPr>
        <p:spPr>
          <a:xfrm>
            <a:off x="4151313" y="2420938"/>
            <a:ext cx="0" cy="792162"/>
          </a:xfrm>
          <a:prstGeom prst="straightConnector1">
            <a:avLst/>
          </a:prstGeom>
          <a:ln>
            <a:solidFill>
              <a:schemeClr val="accent1">
                <a:lumMod val="75000"/>
              </a:schemeClr>
            </a:solidFill>
            <a:tailEnd type="arrow"/>
          </a:ln>
        </p:spPr>
        <p:style>
          <a:lnRef idx="2">
            <a:schemeClr val="accent5"/>
          </a:lnRef>
          <a:fillRef idx="0">
            <a:schemeClr val="accent5"/>
          </a:fillRef>
          <a:effectRef idx="1">
            <a:schemeClr val="accent5"/>
          </a:effectRef>
          <a:fontRef idx="minor">
            <a:schemeClr val="tx1"/>
          </a:fontRef>
        </p:style>
      </p:cxnSp>
      <p:cxnSp>
        <p:nvCxnSpPr>
          <p:cNvPr id="7" name="Connecteur droit avec flèche 6"/>
          <p:cNvCxnSpPr/>
          <p:nvPr/>
        </p:nvCxnSpPr>
        <p:spPr>
          <a:xfrm>
            <a:off x="7896225" y="2420938"/>
            <a:ext cx="0" cy="792162"/>
          </a:xfrm>
          <a:prstGeom prst="straightConnector1">
            <a:avLst/>
          </a:prstGeom>
          <a:ln>
            <a:solidFill>
              <a:schemeClr val="accent1">
                <a:lumMod val="75000"/>
              </a:schemeClr>
            </a:solidFill>
            <a:tailEnd type="arrow"/>
          </a:ln>
        </p:spPr>
        <p:style>
          <a:lnRef idx="2">
            <a:schemeClr val="accent5"/>
          </a:lnRef>
          <a:fillRef idx="0">
            <a:schemeClr val="accent5"/>
          </a:fillRef>
          <a:effectRef idx="1">
            <a:schemeClr val="accent5"/>
          </a:effectRef>
          <a:fontRef idx="minor">
            <a:schemeClr val="tx1"/>
          </a:fontRef>
        </p:style>
      </p:cxnSp>
      <p:sp>
        <p:nvSpPr>
          <p:cNvPr id="8" name="Rectangle à coins arrondis 7"/>
          <p:cNvSpPr/>
          <p:nvPr/>
        </p:nvSpPr>
        <p:spPr>
          <a:xfrm>
            <a:off x="3287688" y="3213100"/>
            <a:ext cx="1728192" cy="1079500"/>
          </a:xfrm>
          <a:prstGeom prst="roundRect">
            <a:avLst/>
          </a:prstGeom>
          <a:ln>
            <a:solidFill>
              <a:srgbClr val="FF9966"/>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fr-FR" sz="2000" dirty="0"/>
              <a:t>Autorisation</a:t>
            </a:r>
          </a:p>
          <a:p>
            <a:pPr algn="ctr">
              <a:defRPr/>
            </a:pPr>
            <a:r>
              <a:rPr lang="fr-FR" sz="1200" dirty="0"/>
              <a:t>(</a:t>
            </a:r>
            <a:r>
              <a:rPr lang="fr-FR" sz="1600" dirty="0"/>
              <a:t>services prestataires PA/PH/Familles) </a:t>
            </a:r>
          </a:p>
        </p:txBody>
      </p:sp>
      <p:sp>
        <p:nvSpPr>
          <p:cNvPr id="9" name="Rectangle à coins arrondis 8"/>
          <p:cNvSpPr/>
          <p:nvPr/>
        </p:nvSpPr>
        <p:spPr>
          <a:xfrm>
            <a:off x="6960096" y="3213100"/>
            <a:ext cx="1944216" cy="1079500"/>
          </a:xfrm>
          <a:prstGeom prst="roundRect">
            <a:avLst/>
          </a:prstGeom>
          <a:ln>
            <a:solidFill>
              <a:srgbClr val="FF9966"/>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fr-FR" sz="2000" dirty="0"/>
              <a:t>Agrément </a:t>
            </a:r>
          </a:p>
          <a:p>
            <a:pPr algn="ctr">
              <a:defRPr/>
            </a:pPr>
            <a:r>
              <a:rPr lang="fr-FR" sz="1400" dirty="0"/>
              <a:t>(les services mandataires et de garde d’enfants de moins de 3 ans) </a:t>
            </a:r>
          </a:p>
        </p:txBody>
      </p:sp>
      <p:cxnSp>
        <p:nvCxnSpPr>
          <p:cNvPr id="11" name="Connecteur droit avec flèche 10"/>
          <p:cNvCxnSpPr/>
          <p:nvPr/>
        </p:nvCxnSpPr>
        <p:spPr>
          <a:xfrm>
            <a:off x="4151313" y="4292601"/>
            <a:ext cx="0" cy="1008063"/>
          </a:xfrm>
          <a:prstGeom prst="straightConnector1">
            <a:avLst/>
          </a:prstGeom>
          <a:ln>
            <a:solidFill>
              <a:schemeClr val="accent1">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2" name="Connecteur droit avec flèche 11"/>
          <p:cNvCxnSpPr/>
          <p:nvPr/>
        </p:nvCxnSpPr>
        <p:spPr>
          <a:xfrm>
            <a:off x="7967663" y="4292601"/>
            <a:ext cx="0" cy="1008063"/>
          </a:xfrm>
          <a:prstGeom prst="straightConnector1">
            <a:avLst/>
          </a:prstGeom>
          <a:ln>
            <a:solidFill>
              <a:schemeClr val="accent1">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3503613" y="5300664"/>
            <a:ext cx="1295400" cy="864641"/>
          </a:xfrm>
          <a:prstGeom prst="rect">
            <a:avLst/>
          </a:prstGeom>
          <a:ln>
            <a:solidFill>
              <a:schemeClr val="accent1">
                <a:lumMod val="75000"/>
              </a:schemeClr>
            </a:solidFill>
          </a:ln>
        </p:spPr>
        <p:style>
          <a:lnRef idx="2">
            <a:schemeClr val="accent5"/>
          </a:lnRef>
          <a:fillRef idx="1">
            <a:schemeClr val="lt1"/>
          </a:fillRef>
          <a:effectRef idx="0">
            <a:schemeClr val="accent5"/>
          </a:effectRef>
          <a:fontRef idx="minor">
            <a:schemeClr val="dk1"/>
          </a:fontRef>
        </p:style>
        <p:txBody>
          <a:bodyPr anchor="ctr"/>
          <a:lstStyle/>
          <a:p>
            <a:pPr algn="ctr">
              <a:defRPr/>
            </a:pPr>
            <a:r>
              <a:rPr lang="fr-FR" sz="1600" dirty="0"/>
              <a:t>Services uniquement autorisés</a:t>
            </a:r>
          </a:p>
        </p:txBody>
      </p:sp>
      <p:sp>
        <p:nvSpPr>
          <p:cNvPr id="18" name="Rectangle 17"/>
          <p:cNvSpPr/>
          <p:nvPr/>
        </p:nvSpPr>
        <p:spPr>
          <a:xfrm>
            <a:off x="7319964" y="5300664"/>
            <a:ext cx="1296987" cy="864641"/>
          </a:xfrm>
          <a:prstGeom prst="rect">
            <a:avLst/>
          </a:prstGeom>
          <a:ln>
            <a:solidFill>
              <a:schemeClr val="accent1">
                <a:lumMod val="75000"/>
              </a:schemeClr>
            </a:solidFill>
          </a:ln>
        </p:spPr>
        <p:style>
          <a:lnRef idx="2">
            <a:schemeClr val="accent5"/>
          </a:lnRef>
          <a:fillRef idx="1">
            <a:schemeClr val="lt1"/>
          </a:fillRef>
          <a:effectRef idx="0">
            <a:schemeClr val="accent5"/>
          </a:effectRef>
          <a:fontRef idx="minor">
            <a:schemeClr val="dk1"/>
          </a:fontRef>
        </p:style>
        <p:txBody>
          <a:bodyPr anchor="ctr"/>
          <a:lstStyle/>
          <a:p>
            <a:pPr algn="ctr">
              <a:defRPr/>
            </a:pPr>
            <a:r>
              <a:rPr lang="fr-FR" sz="1600" dirty="0"/>
              <a:t>Services uniquement agréés</a:t>
            </a:r>
          </a:p>
        </p:txBody>
      </p:sp>
      <p:sp>
        <p:nvSpPr>
          <p:cNvPr id="17" name="Titre 16"/>
          <p:cNvSpPr>
            <a:spLocks noGrp="1"/>
          </p:cNvSpPr>
          <p:nvPr>
            <p:ph type="title"/>
          </p:nvPr>
        </p:nvSpPr>
        <p:spPr>
          <a:xfrm>
            <a:off x="1538808" y="332656"/>
            <a:ext cx="8229600" cy="865188"/>
          </a:xfrm>
        </p:spPr>
        <p:txBody>
          <a:bodyPr>
            <a:normAutofit fontScale="90000"/>
          </a:bodyPr>
          <a:lstStyle/>
          <a:p>
            <a:r>
              <a:rPr lang="fr-FR" sz="2400" b="1" dirty="0"/>
              <a:t>Schéma simplifié du régime juridique applicable </a:t>
            </a:r>
            <a:br>
              <a:rPr lang="fr-FR" sz="2400" b="1" dirty="0"/>
            </a:br>
            <a:r>
              <a:rPr lang="fr-FR" sz="2400" b="1" dirty="0"/>
              <a:t>aux services à domicile auprès </a:t>
            </a:r>
            <a:br>
              <a:rPr lang="fr-FR" sz="2400" b="1" dirty="0"/>
            </a:br>
            <a:r>
              <a:rPr lang="fr-FR" sz="2400" b="1" dirty="0"/>
              <a:t>de publics vulnérables</a:t>
            </a:r>
            <a:br>
              <a:rPr lang="fr-FR" sz="3200" dirty="0"/>
            </a:br>
            <a:endParaRPr lang="fr-FR" dirty="0"/>
          </a:p>
        </p:txBody>
      </p:sp>
      <p:sp>
        <p:nvSpPr>
          <p:cNvPr id="19" name="Espace réservé du pied de page 18"/>
          <p:cNvSpPr>
            <a:spLocks noGrp="1"/>
          </p:cNvSpPr>
          <p:nvPr>
            <p:ph type="ftr" sz="quarter" idx="10"/>
          </p:nvPr>
        </p:nvSpPr>
        <p:spPr>
          <a:xfrm>
            <a:off x="4733320" y="6601322"/>
            <a:ext cx="2725361" cy="307777"/>
          </a:xfrm>
          <a:prstGeom prst="rect">
            <a:avLst/>
          </a:prstGeom>
        </p:spPr>
        <p:txBody>
          <a:bodyPr wrap="none">
            <a:spAutoFit/>
          </a:bodyPr>
          <a:lstStyle/>
          <a:p>
            <a:r>
              <a:rPr lang="fr-FR" sz="1400">
                <a:solidFill>
                  <a:srgbClr val="FFFFFF"/>
                </a:solidFill>
                <a:latin typeface="Franklin Gothic Book" pitchFamily="34" charset="0"/>
              </a:rPr>
              <a:t>Journée nationale 2016 / Loi ASV</a:t>
            </a:r>
            <a:endParaRPr lang="fr-FR" sz="1400" dirty="0">
              <a:solidFill>
                <a:srgbClr val="FFFFFF"/>
              </a:solidFill>
              <a:latin typeface="Franklin Gothic Book" pitchFamily="34" charset="0"/>
            </a:endParaRPr>
          </a:p>
        </p:txBody>
      </p:sp>
      <p:sp>
        <p:nvSpPr>
          <p:cNvPr id="16" name="Espace réservé du numéro de diapositive 15"/>
          <p:cNvSpPr>
            <a:spLocks noGrp="1"/>
          </p:cNvSpPr>
          <p:nvPr>
            <p:ph type="sldNum" sz="quarter" idx="11"/>
          </p:nvPr>
        </p:nvSpPr>
        <p:spPr/>
        <p:txBody>
          <a:bodyPr/>
          <a:lstStyle/>
          <a:p>
            <a:pPr>
              <a:defRPr/>
            </a:pPr>
            <a:fld id="{1EDF5609-B870-420D-BDB6-8C44836B234D}" type="slidenum">
              <a:rPr lang="fr-FR" smtClean="0"/>
              <a:pPr>
                <a:defRPr/>
              </a:pPr>
              <a:t>20</a:t>
            </a:fld>
            <a:endParaRPr lang="fr-FR"/>
          </a:p>
        </p:txBody>
      </p:sp>
    </p:spTree>
    <p:extLst>
      <p:ext uri="{BB962C8B-B14F-4D97-AF65-F5344CB8AC3E}">
        <p14:creationId xmlns:p14="http://schemas.microsoft.com/office/powerpoint/2010/main" val="1605152958"/>
      </p:ext>
    </p:extLst>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La tarification des SAAD</a:t>
            </a:r>
          </a:p>
        </p:txBody>
      </p:sp>
      <p:sp>
        <p:nvSpPr>
          <p:cNvPr id="5" name="Espace réservé du texte 4"/>
          <p:cNvSpPr>
            <a:spLocks noGrp="1"/>
          </p:cNvSpPr>
          <p:nvPr>
            <p:ph type="body" sz="quarter" idx="13"/>
          </p:nvPr>
        </p:nvSpPr>
        <p:spPr/>
        <p:txBody>
          <a:bodyPr>
            <a:normAutofit/>
          </a:bodyPr>
          <a:lstStyle/>
          <a:p>
            <a:pPr marL="0" indent="0" algn="ctr">
              <a:buNone/>
            </a:pPr>
            <a:endParaRPr lang="fr-FR" sz="4000" dirty="0"/>
          </a:p>
        </p:txBody>
      </p:sp>
    </p:spTree>
    <p:extLst>
      <p:ext uri="{BB962C8B-B14F-4D97-AF65-F5344CB8AC3E}">
        <p14:creationId xmlns:p14="http://schemas.microsoft.com/office/powerpoint/2010/main" val="28403395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2315688" y="269320"/>
            <a:ext cx="9609612" cy="617648"/>
          </a:xfrm>
        </p:spPr>
        <p:txBody>
          <a:bodyPr/>
          <a:lstStyle/>
          <a:p>
            <a:r>
              <a:rPr lang="fr-FR" dirty="0">
                <a:solidFill>
                  <a:srgbClr val="FFFFFF"/>
                </a:solidFill>
              </a:rPr>
              <a:t>La tarification des SAAD</a:t>
            </a:r>
            <a:endParaRPr lang="fr-FR" dirty="0"/>
          </a:p>
        </p:txBody>
      </p:sp>
      <p:sp>
        <p:nvSpPr>
          <p:cNvPr id="6" name="Rectangle 3"/>
          <p:cNvSpPr>
            <a:spLocks noGrp="1" noChangeArrowheads="1"/>
          </p:cNvSpPr>
          <p:nvPr>
            <p:ph type="body" sz="quarter" idx="13"/>
          </p:nvPr>
        </p:nvSpPr>
        <p:spPr>
          <a:xfrm>
            <a:off x="209550" y="1665288"/>
            <a:ext cx="11715750" cy="4759325"/>
          </a:xfrm>
        </p:spPr>
        <p:txBody>
          <a:bodyPr>
            <a:normAutofit fontScale="92500" lnSpcReduction="10000"/>
          </a:bodyPr>
          <a:lstStyle/>
          <a:p>
            <a:pPr eaLnBrk="1" hangingPunct="1">
              <a:lnSpc>
                <a:spcPct val="90000"/>
              </a:lnSpc>
              <a:buFont typeface="Wingdings" panose="05000000000000000000" pitchFamily="2" charset="2"/>
              <a:buNone/>
            </a:pPr>
            <a:endParaRPr lang="fr-FR" altLang="fr-FR" sz="1800" dirty="0"/>
          </a:p>
          <a:p>
            <a:pPr marL="342900" lvl="0" indent="-342900" algn="just" eaLnBrk="0" fontAlgn="base" hangingPunct="0">
              <a:lnSpc>
                <a:spcPct val="100000"/>
              </a:lnSpc>
              <a:spcBef>
                <a:spcPts val="600"/>
              </a:spcBef>
              <a:spcAft>
                <a:spcPts val="600"/>
              </a:spcAft>
              <a:buClr>
                <a:srgbClr val="A5C400"/>
              </a:buClr>
              <a:buSzPct val="125000"/>
              <a:buFont typeface="Franklin Gothic Book" pitchFamily="34" charset="0"/>
              <a:buChar char="■"/>
            </a:pPr>
            <a:r>
              <a:rPr lang="fr-FR" sz="2800" kern="0" dirty="0">
                <a:solidFill>
                  <a:srgbClr val="000000"/>
                </a:solidFill>
                <a:latin typeface="Tw Cen MT" pitchFamily="34" charset="0"/>
                <a:cs typeface="+mn-cs"/>
              </a:rPr>
              <a:t>Les périmètres de l’autorisation et de l’habilitation/tarification</a:t>
            </a:r>
          </a:p>
          <a:p>
            <a:pPr marL="742950" lvl="1" indent="-285750" algn="just" eaLnBrk="0" fontAlgn="base" hangingPunct="0">
              <a:lnSpc>
                <a:spcPct val="100000"/>
              </a:lnSpc>
              <a:spcBef>
                <a:spcPts val="600"/>
              </a:spcBef>
              <a:spcAft>
                <a:spcPct val="0"/>
              </a:spcAft>
              <a:buClr>
                <a:srgbClr val="0578B3"/>
              </a:buClr>
              <a:buFont typeface="Franklin Gothic Book" pitchFamily="34" charset="0"/>
              <a:buChar char="•"/>
            </a:pPr>
            <a:r>
              <a:rPr lang="fr-FR" sz="2400" kern="0" dirty="0">
                <a:solidFill>
                  <a:srgbClr val="000000"/>
                </a:solidFill>
                <a:latin typeface="Tw Cen MT" pitchFamily="34" charset="0"/>
              </a:rPr>
              <a:t>L’autorisation couvre toutes les activités des SAAD définies par le CASF (art. D. 312-6 à D. 312-6-2). Elle n’est donc pas limitée aux prestations donnant lieu à prise en charge;</a:t>
            </a:r>
          </a:p>
          <a:p>
            <a:pPr marL="742950" lvl="1" indent="-285750" algn="just" eaLnBrk="0" fontAlgn="base" hangingPunct="0">
              <a:lnSpc>
                <a:spcPct val="100000"/>
              </a:lnSpc>
              <a:spcBef>
                <a:spcPts val="600"/>
              </a:spcBef>
              <a:spcAft>
                <a:spcPct val="0"/>
              </a:spcAft>
              <a:buClr>
                <a:srgbClr val="0578B3"/>
              </a:buClr>
              <a:buFont typeface="Franklin Gothic Book" pitchFamily="34" charset="0"/>
              <a:buChar char="•"/>
            </a:pPr>
            <a:r>
              <a:rPr lang="fr-FR" sz="2400" kern="0" dirty="0">
                <a:solidFill>
                  <a:srgbClr val="000000"/>
                </a:solidFill>
                <a:latin typeface="Tw Cen MT" pitchFamily="34" charset="0"/>
              </a:rPr>
              <a:t>Le périmètre de la tarification n’est pas définie MAIS l’article L. 314-7 du CASF dispose que :</a:t>
            </a:r>
          </a:p>
          <a:p>
            <a:pPr marL="457200" lvl="1" indent="0" algn="just" eaLnBrk="0" fontAlgn="base" hangingPunct="0">
              <a:lnSpc>
                <a:spcPct val="100000"/>
              </a:lnSpc>
              <a:spcBef>
                <a:spcPts val="600"/>
              </a:spcBef>
              <a:spcAft>
                <a:spcPct val="0"/>
              </a:spcAft>
              <a:buClr>
                <a:srgbClr val="0578B3"/>
              </a:buClr>
              <a:buNone/>
            </a:pPr>
            <a:r>
              <a:rPr lang="fr-FR" sz="2400" i="1" kern="0" dirty="0">
                <a:solidFill>
                  <a:srgbClr val="000000"/>
                </a:solidFill>
                <a:latin typeface="Tw Cen MT" pitchFamily="34" charset="0"/>
              </a:rPr>
              <a:t>	Dans les établissements et services mentionnés au I de l'article L. 312-1, sont soumis à 	l'accord de l'autorité compétente en matière de tarification (…) les prévisions de charges et de 	produits d'exploitation </a:t>
            </a:r>
            <a:r>
              <a:rPr lang="fr-FR" sz="2400" b="1" i="1" kern="0" dirty="0">
                <a:solidFill>
                  <a:srgbClr val="000000"/>
                </a:solidFill>
                <a:latin typeface="Tw Cen MT" pitchFamily="34" charset="0"/>
              </a:rPr>
              <a:t>permettant de déterminer les tarifs des prestations prises en 	charge par 	l'Etat, les départements</a:t>
            </a:r>
            <a:r>
              <a:rPr lang="fr-FR" sz="2400" i="1" kern="0" dirty="0">
                <a:solidFill>
                  <a:srgbClr val="000000"/>
                </a:solidFill>
                <a:latin typeface="Tw Cen MT" pitchFamily="34" charset="0"/>
              </a:rPr>
              <a:t> ou les organismes de sécurité sociale, ainsi que les 	affectations de 	résultats qui en découlent. »</a:t>
            </a:r>
            <a:endParaRPr lang="fr-FR" sz="2400" kern="0" dirty="0">
              <a:solidFill>
                <a:srgbClr val="000000"/>
              </a:solidFill>
              <a:latin typeface="Tw Cen MT" pitchFamily="34" charset="0"/>
            </a:endParaRPr>
          </a:p>
          <a:p>
            <a:pPr marL="342900" lvl="0" indent="-342900" algn="just" eaLnBrk="0" fontAlgn="base" hangingPunct="0">
              <a:lnSpc>
                <a:spcPct val="100000"/>
              </a:lnSpc>
              <a:spcBef>
                <a:spcPts val="600"/>
              </a:spcBef>
              <a:spcAft>
                <a:spcPts val="600"/>
              </a:spcAft>
              <a:buClr>
                <a:srgbClr val="A5C400"/>
              </a:buClr>
              <a:buSzPct val="125000"/>
              <a:buFont typeface="Franklin Gothic Book" pitchFamily="34" charset="0"/>
              <a:buChar char="■"/>
            </a:pPr>
            <a:r>
              <a:rPr lang="fr-FR" sz="2800" kern="0" dirty="0">
                <a:solidFill>
                  <a:srgbClr val="000000"/>
                </a:solidFill>
                <a:latin typeface="Tw Cen MT" pitchFamily="34" charset="0"/>
                <a:cs typeface="+mn-cs"/>
              </a:rPr>
              <a:t>Les textes impliquent que la tarification est limitée aux prestations donnant lieu à financements publics (APA, PCH, aide sociale départementale). Les autres prestations couvertes par l’autorisation ne sont pas tarifées. </a:t>
            </a:r>
            <a:endParaRPr lang="fr-FR" sz="2800" b="1" u="sng" kern="0" dirty="0">
              <a:solidFill>
                <a:srgbClr val="000000"/>
              </a:solidFill>
              <a:latin typeface="Tw Cen MT" pitchFamily="34" charset="0"/>
              <a:cs typeface="+mn-cs"/>
            </a:endParaRPr>
          </a:p>
        </p:txBody>
      </p:sp>
    </p:spTree>
    <p:extLst>
      <p:ext uri="{BB962C8B-B14F-4D97-AF65-F5344CB8AC3E}">
        <p14:creationId xmlns:p14="http://schemas.microsoft.com/office/powerpoint/2010/main" val="3584676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2315688" y="269320"/>
            <a:ext cx="9609612" cy="617648"/>
          </a:xfrm>
        </p:spPr>
        <p:txBody>
          <a:bodyPr/>
          <a:lstStyle/>
          <a:p>
            <a:r>
              <a:rPr lang="fr-FR" dirty="0">
                <a:solidFill>
                  <a:srgbClr val="FFFFFF"/>
                </a:solidFill>
              </a:rPr>
              <a:t>La tarification des SAAD</a:t>
            </a:r>
            <a:endParaRPr lang="fr-FR" dirty="0"/>
          </a:p>
        </p:txBody>
      </p:sp>
      <p:sp>
        <p:nvSpPr>
          <p:cNvPr id="6" name="Rectangle 3"/>
          <p:cNvSpPr>
            <a:spLocks noGrp="1" noChangeArrowheads="1"/>
          </p:cNvSpPr>
          <p:nvPr>
            <p:ph type="body" sz="quarter" idx="13"/>
          </p:nvPr>
        </p:nvSpPr>
        <p:spPr>
          <a:xfrm>
            <a:off x="209550" y="1665288"/>
            <a:ext cx="11715750" cy="4759325"/>
          </a:xfrm>
        </p:spPr>
        <p:txBody>
          <a:bodyPr>
            <a:normAutofit fontScale="92500" lnSpcReduction="10000"/>
          </a:bodyPr>
          <a:lstStyle/>
          <a:p>
            <a:pPr eaLnBrk="1" hangingPunct="1">
              <a:lnSpc>
                <a:spcPct val="90000"/>
              </a:lnSpc>
              <a:buFont typeface="Wingdings" panose="05000000000000000000" pitchFamily="2" charset="2"/>
              <a:buNone/>
            </a:pPr>
            <a:endParaRPr lang="fr-FR" altLang="fr-FR" sz="1800" dirty="0"/>
          </a:p>
          <a:p>
            <a:pPr marL="342900" lvl="0" indent="-342900" algn="just" eaLnBrk="0" fontAlgn="base" hangingPunct="0">
              <a:lnSpc>
                <a:spcPct val="100000"/>
              </a:lnSpc>
              <a:spcBef>
                <a:spcPts val="600"/>
              </a:spcBef>
              <a:spcAft>
                <a:spcPts val="600"/>
              </a:spcAft>
              <a:buClr>
                <a:srgbClr val="A5C400"/>
              </a:buClr>
              <a:buSzPct val="125000"/>
              <a:buFont typeface="Franklin Gothic Book" pitchFamily="34" charset="0"/>
              <a:buChar char="■"/>
            </a:pPr>
            <a:r>
              <a:rPr lang="fr-FR" sz="2800" kern="0" dirty="0">
                <a:solidFill>
                  <a:srgbClr val="000000"/>
                </a:solidFill>
                <a:latin typeface="Tw Cen MT" pitchFamily="34" charset="0"/>
                <a:cs typeface="+mn-cs"/>
              </a:rPr>
              <a:t>Un SAAD tarifé peut donc exercer 3 types de prestations:</a:t>
            </a:r>
          </a:p>
          <a:p>
            <a:pPr marL="742950" lvl="1" indent="-285750" algn="just" eaLnBrk="0" fontAlgn="base" hangingPunct="0">
              <a:lnSpc>
                <a:spcPct val="100000"/>
              </a:lnSpc>
              <a:spcBef>
                <a:spcPts val="600"/>
              </a:spcBef>
              <a:spcAft>
                <a:spcPct val="0"/>
              </a:spcAft>
              <a:buClr>
                <a:srgbClr val="0578B3"/>
              </a:buClr>
              <a:buFont typeface="Franklin Gothic Book" pitchFamily="34" charset="0"/>
              <a:buChar char="•"/>
            </a:pPr>
            <a:r>
              <a:rPr lang="fr-FR" sz="2400" b="1" kern="0" dirty="0">
                <a:solidFill>
                  <a:srgbClr val="000000"/>
                </a:solidFill>
                <a:latin typeface="Tw Cen MT" pitchFamily="34" charset="0"/>
              </a:rPr>
              <a:t>Les prestations autorisées et tarifées. </a:t>
            </a:r>
            <a:r>
              <a:rPr lang="fr-FR" sz="2400" kern="0" dirty="0">
                <a:solidFill>
                  <a:srgbClr val="000000"/>
                </a:solidFill>
                <a:latin typeface="Tw Cen MT" pitchFamily="34" charset="0"/>
              </a:rPr>
              <a:t>La tarification doit couvrir les couts de fonctionnement permettant de mettre en œuvre cette tarification. La participation financière des bénéficiaires est encadrée par la loi;</a:t>
            </a:r>
          </a:p>
          <a:p>
            <a:pPr marL="742950" lvl="1" indent="-285750" algn="just" eaLnBrk="0" fontAlgn="base" hangingPunct="0">
              <a:lnSpc>
                <a:spcPct val="100000"/>
              </a:lnSpc>
              <a:spcBef>
                <a:spcPts val="600"/>
              </a:spcBef>
              <a:spcAft>
                <a:spcPct val="0"/>
              </a:spcAft>
              <a:buClr>
                <a:srgbClr val="0578B3"/>
              </a:buClr>
              <a:buFont typeface="Franklin Gothic Book" pitchFamily="34" charset="0"/>
              <a:buChar char="•"/>
            </a:pPr>
            <a:r>
              <a:rPr lang="fr-FR" sz="2400" b="1" kern="0" dirty="0">
                <a:solidFill>
                  <a:srgbClr val="000000"/>
                </a:solidFill>
                <a:latin typeface="Tw Cen MT" pitchFamily="34" charset="0"/>
              </a:rPr>
              <a:t>Les prestations autorisées et non tarifées. </a:t>
            </a:r>
            <a:r>
              <a:rPr lang="fr-FR" sz="2400" kern="0" dirty="0">
                <a:solidFill>
                  <a:srgbClr val="000000"/>
                </a:solidFill>
                <a:latin typeface="Tw Cen MT" pitchFamily="34" charset="0"/>
              </a:rPr>
              <a:t>Ces prestations n’étant pas financées, leur prix doit être libre mais leur mise en œuvre doit respecter les règles de l’autorisation.</a:t>
            </a:r>
          </a:p>
          <a:p>
            <a:pPr marL="742950" lvl="1" indent="-285750" algn="just" eaLnBrk="0" fontAlgn="base" hangingPunct="0">
              <a:lnSpc>
                <a:spcPct val="100000"/>
              </a:lnSpc>
              <a:spcBef>
                <a:spcPts val="600"/>
              </a:spcBef>
              <a:spcAft>
                <a:spcPct val="0"/>
              </a:spcAft>
              <a:buClr>
                <a:srgbClr val="0578B3"/>
              </a:buClr>
              <a:buFont typeface="Franklin Gothic Book" pitchFamily="34" charset="0"/>
              <a:buChar char="•"/>
            </a:pPr>
            <a:r>
              <a:rPr lang="fr-FR" sz="2400" b="1" kern="0" dirty="0">
                <a:solidFill>
                  <a:srgbClr val="000000"/>
                </a:solidFill>
                <a:latin typeface="Tw Cen MT" pitchFamily="34" charset="0"/>
              </a:rPr>
              <a:t>Les prestations non autorisées et non tarifées.</a:t>
            </a:r>
            <a:r>
              <a:rPr lang="fr-FR" sz="2400" kern="0" dirty="0">
                <a:solidFill>
                  <a:srgbClr val="000000"/>
                </a:solidFill>
                <a:latin typeface="Tw Cen MT" pitchFamily="34" charset="0"/>
              </a:rPr>
              <a:t> Il peut s’agir de services à la personne (par exemple activité mandataire) ou même d’autres activités diverses (exemple interventions dans des établissements). </a:t>
            </a:r>
          </a:p>
          <a:p>
            <a:pPr marL="742950" lvl="1" indent="-285750" algn="just" eaLnBrk="0" fontAlgn="base" hangingPunct="0">
              <a:lnSpc>
                <a:spcPct val="100000"/>
              </a:lnSpc>
              <a:spcBef>
                <a:spcPts val="600"/>
              </a:spcBef>
              <a:spcAft>
                <a:spcPct val="0"/>
              </a:spcAft>
              <a:buClr>
                <a:srgbClr val="0578B3"/>
              </a:buClr>
              <a:buFont typeface="Franklin Gothic Book" pitchFamily="34" charset="0"/>
              <a:buChar char="•"/>
            </a:pPr>
            <a:endParaRPr lang="fr-FR" sz="2400" kern="0" dirty="0">
              <a:solidFill>
                <a:srgbClr val="000000"/>
              </a:solidFill>
              <a:latin typeface="Tw Cen MT" pitchFamily="34" charset="0"/>
            </a:endParaRPr>
          </a:p>
          <a:p>
            <a:pPr marL="342900" lvl="0" indent="-342900" algn="just" eaLnBrk="0" fontAlgn="base" hangingPunct="0">
              <a:lnSpc>
                <a:spcPct val="100000"/>
              </a:lnSpc>
              <a:spcBef>
                <a:spcPts val="600"/>
              </a:spcBef>
              <a:spcAft>
                <a:spcPts val="600"/>
              </a:spcAft>
              <a:buClr>
                <a:srgbClr val="A5C400"/>
              </a:buClr>
              <a:buSzPct val="125000"/>
              <a:buFont typeface="Franklin Gothic Book" pitchFamily="34" charset="0"/>
              <a:buChar char="■"/>
            </a:pPr>
            <a:r>
              <a:rPr lang="fr-FR" sz="2800" kern="0" dirty="0">
                <a:solidFill>
                  <a:srgbClr val="000000"/>
                </a:solidFill>
                <a:latin typeface="Tw Cen MT" pitchFamily="34" charset="0"/>
                <a:cs typeface="+mn-cs"/>
              </a:rPr>
              <a:t>Dans les faits certains départements ne connaissent pas cette règle et appliquent la tarification même à des prestations qu’ils ne financent pas.</a:t>
            </a:r>
            <a:endParaRPr lang="fr-FR" sz="2800" b="1" u="sng" kern="0" dirty="0">
              <a:solidFill>
                <a:srgbClr val="000000"/>
              </a:solidFill>
              <a:latin typeface="Tw Cen MT" pitchFamily="34" charset="0"/>
              <a:cs typeface="+mn-cs"/>
            </a:endParaRPr>
          </a:p>
        </p:txBody>
      </p:sp>
    </p:spTree>
    <p:extLst>
      <p:ext uri="{BB962C8B-B14F-4D97-AF65-F5344CB8AC3E}">
        <p14:creationId xmlns:p14="http://schemas.microsoft.com/office/powerpoint/2010/main" val="1142955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2315688" y="269320"/>
            <a:ext cx="9609612" cy="617648"/>
          </a:xfrm>
        </p:spPr>
        <p:txBody>
          <a:bodyPr/>
          <a:lstStyle/>
          <a:p>
            <a:r>
              <a:rPr lang="fr-FR" dirty="0">
                <a:solidFill>
                  <a:srgbClr val="FFFFFF"/>
                </a:solidFill>
              </a:rPr>
              <a:t>Les SAAD non tarifés</a:t>
            </a:r>
            <a:endParaRPr lang="fr-FR" dirty="0"/>
          </a:p>
        </p:txBody>
      </p:sp>
      <p:sp>
        <p:nvSpPr>
          <p:cNvPr id="6" name="Rectangle 3"/>
          <p:cNvSpPr>
            <a:spLocks noGrp="1" noChangeArrowheads="1"/>
          </p:cNvSpPr>
          <p:nvPr>
            <p:ph type="body" sz="quarter" idx="13"/>
          </p:nvPr>
        </p:nvSpPr>
        <p:spPr>
          <a:xfrm>
            <a:off x="209550" y="1665288"/>
            <a:ext cx="11715750" cy="4759325"/>
          </a:xfrm>
        </p:spPr>
        <p:txBody>
          <a:bodyPr>
            <a:normAutofit fontScale="92500" lnSpcReduction="20000"/>
          </a:bodyPr>
          <a:lstStyle/>
          <a:p>
            <a:pPr eaLnBrk="1" hangingPunct="1">
              <a:lnSpc>
                <a:spcPct val="90000"/>
              </a:lnSpc>
              <a:buFont typeface="Wingdings" panose="05000000000000000000" pitchFamily="2" charset="2"/>
              <a:buNone/>
            </a:pPr>
            <a:endParaRPr lang="fr-FR" altLang="fr-FR" sz="1800" dirty="0"/>
          </a:p>
          <a:p>
            <a:pPr marL="342900" lvl="0" indent="-342900" algn="just" eaLnBrk="0" fontAlgn="base" hangingPunct="0">
              <a:lnSpc>
                <a:spcPct val="100000"/>
              </a:lnSpc>
              <a:spcBef>
                <a:spcPts val="600"/>
              </a:spcBef>
              <a:spcAft>
                <a:spcPts val="600"/>
              </a:spcAft>
              <a:buClr>
                <a:srgbClr val="A5C400"/>
              </a:buClr>
              <a:buSzPct val="125000"/>
              <a:buFont typeface="Franklin Gothic Book" pitchFamily="34" charset="0"/>
              <a:buChar char="■"/>
            </a:pPr>
            <a:r>
              <a:rPr lang="fr-FR" sz="2800" kern="0" dirty="0">
                <a:solidFill>
                  <a:srgbClr val="000000"/>
                </a:solidFill>
                <a:latin typeface="Tw Cen MT" pitchFamily="34" charset="0"/>
                <a:cs typeface="+mn-cs"/>
              </a:rPr>
              <a:t>Un SAAD non tarifé n’est pas financé directement, seuls les bénéficiaires de prise en charge le sont. Ses prix sont donc libre, néanmoins certaines de ses prestations voient l’évolution de leur prix encadrée:</a:t>
            </a:r>
          </a:p>
          <a:p>
            <a:pPr marL="742950" lvl="1" indent="-285750" algn="just" eaLnBrk="0" fontAlgn="base" hangingPunct="0">
              <a:lnSpc>
                <a:spcPct val="100000"/>
              </a:lnSpc>
              <a:spcBef>
                <a:spcPts val="600"/>
              </a:spcBef>
              <a:spcAft>
                <a:spcPct val="0"/>
              </a:spcAft>
              <a:buClr>
                <a:srgbClr val="0578B3"/>
              </a:buClr>
              <a:buFont typeface="Franklin Gothic Book" pitchFamily="34" charset="0"/>
              <a:buChar char="•"/>
            </a:pPr>
            <a:r>
              <a:rPr lang="fr-FR" sz="2400" kern="0" dirty="0">
                <a:solidFill>
                  <a:srgbClr val="000000"/>
                </a:solidFill>
                <a:latin typeface="Tw Cen MT" pitchFamily="34" charset="0"/>
              </a:rPr>
              <a:t>L’article L. 347-1 du CASF, qui pose le principe de l’encadrement des prix par arrêté annuel pour les SAAD non habilités/non tarifés, dispose :</a:t>
            </a:r>
          </a:p>
          <a:p>
            <a:pPr marL="457200" lvl="1" indent="0" algn="just" eaLnBrk="0" fontAlgn="base" hangingPunct="0">
              <a:lnSpc>
                <a:spcPct val="100000"/>
              </a:lnSpc>
              <a:spcBef>
                <a:spcPts val="600"/>
              </a:spcBef>
              <a:spcAft>
                <a:spcPct val="0"/>
              </a:spcAft>
              <a:buClr>
                <a:srgbClr val="0578B3"/>
              </a:buClr>
              <a:buNone/>
            </a:pPr>
            <a:r>
              <a:rPr lang="fr-FR" sz="2400" i="1" kern="0" dirty="0">
                <a:solidFill>
                  <a:srgbClr val="000000"/>
                </a:solidFill>
                <a:latin typeface="Tw Cen MT" pitchFamily="34" charset="0"/>
              </a:rPr>
              <a:t>	Dans les services d'aide et d'accompagnement à domicile relevant des 6° ou 7° du I de l'article L. 	312-1 </a:t>
            </a:r>
            <a:r>
              <a:rPr lang="fr-FR" sz="2400" b="1" i="1" kern="0" dirty="0">
                <a:solidFill>
                  <a:srgbClr val="000000"/>
                </a:solidFill>
                <a:latin typeface="Tw Cen MT" pitchFamily="34" charset="0"/>
              </a:rPr>
              <a:t>qui ne sont pas habilités à recevoir des bénéficiaires de l'aide sociale</a:t>
            </a:r>
            <a:r>
              <a:rPr lang="fr-FR" sz="2400" i="1" kern="0" dirty="0">
                <a:solidFill>
                  <a:srgbClr val="000000"/>
                </a:solidFill>
                <a:latin typeface="Tw Cen MT" pitchFamily="34" charset="0"/>
              </a:rPr>
              <a:t>, les prix des 	prestations de service sont librement fixés lors de la signature du contrat conclu entre le 	prestataire de service et le bénéficiaire. </a:t>
            </a:r>
          </a:p>
          <a:p>
            <a:pPr marL="457200" lvl="1" indent="0" algn="just" eaLnBrk="0" fontAlgn="base" hangingPunct="0">
              <a:lnSpc>
                <a:spcPct val="100000"/>
              </a:lnSpc>
              <a:spcBef>
                <a:spcPts val="600"/>
              </a:spcBef>
              <a:spcAft>
                <a:spcPct val="0"/>
              </a:spcAft>
              <a:buClr>
                <a:srgbClr val="0578B3"/>
              </a:buClr>
              <a:buNone/>
            </a:pPr>
            <a:r>
              <a:rPr lang="fr-FR" sz="2400" i="1" kern="0" dirty="0">
                <a:solidFill>
                  <a:srgbClr val="000000"/>
                </a:solidFill>
                <a:latin typeface="Tw Cen MT" pitchFamily="34" charset="0"/>
              </a:rPr>
              <a:t>	Les prix des prestations contractuelles varient ensuite dans la limite d'un pourcentage fixé par 	arrêté des ministres chargés de l'économie et des finances, des personnes âgées et de 	l'autonomie compte tenu de l'évolution des salaires et du coût des services. </a:t>
            </a:r>
          </a:p>
          <a:p>
            <a:pPr marL="742950" lvl="1" indent="-285750" algn="just" eaLnBrk="0" fontAlgn="base" hangingPunct="0">
              <a:lnSpc>
                <a:spcPct val="100000"/>
              </a:lnSpc>
              <a:spcBef>
                <a:spcPts val="600"/>
              </a:spcBef>
              <a:spcAft>
                <a:spcPct val="0"/>
              </a:spcAft>
              <a:buClr>
                <a:srgbClr val="0578B3"/>
              </a:buClr>
              <a:buFont typeface="Franklin Gothic Book" pitchFamily="34" charset="0"/>
              <a:buChar char="•"/>
            </a:pPr>
            <a:r>
              <a:rPr lang="fr-FR" sz="2400" b="1" kern="0" dirty="0">
                <a:solidFill>
                  <a:srgbClr val="000000"/>
                </a:solidFill>
                <a:latin typeface="Tw Cen MT" pitchFamily="34" charset="0"/>
              </a:rPr>
              <a:t>L’encadrement de l’évolution des prix étant le corollaire de l’absence d’habilitation/tarification, il devrait avoir le même périmètre que la tarification.</a:t>
            </a:r>
            <a:endParaRPr lang="fr-FR" sz="2400" kern="0" dirty="0">
              <a:solidFill>
                <a:srgbClr val="000000"/>
              </a:solidFill>
              <a:latin typeface="Tw Cen MT" pitchFamily="34" charset="0"/>
            </a:endParaRPr>
          </a:p>
          <a:p>
            <a:pPr marL="742950" lvl="1" indent="-285750" algn="just" eaLnBrk="0" fontAlgn="base" hangingPunct="0">
              <a:lnSpc>
                <a:spcPct val="100000"/>
              </a:lnSpc>
              <a:spcBef>
                <a:spcPts val="600"/>
              </a:spcBef>
              <a:spcAft>
                <a:spcPct val="0"/>
              </a:spcAft>
              <a:buClr>
                <a:srgbClr val="0578B3"/>
              </a:buClr>
              <a:buFont typeface="Franklin Gothic Book" pitchFamily="34" charset="0"/>
              <a:buChar char="•"/>
            </a:pPr>
            <a:endParaRPr lang="fr-FR" sz="2400" kern="0" dirty="0">
              <a:solidFill>
                <a:srgbClr val="000000"/>
              </a:solidFill>
              <a:latin typeface="Tw Cen MT" pitchFamily="34" charset="0"/>
            </a:endParaRPr>
          </a:p>
        </p:txBody>
      </p:sp>
    </p:spTree>
    <p:extLst>
      <p:ext uri="{BB962C8B-B14F-4D97-AF65-F5344CB8AC3E}">
        <p14:creationId xmlns:p14="http://schemas.microsoft.com/office/powerpoint/2010/main" val="17784830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2315688" y="269320"/>
            <a:ext cx="9609612" cy="617648"/>
          </a:xfrm>
        </p:spPr>
        <p:txBody>
          <a:bodyPr/>
          <a:lstStyle/>
          <a:p>
            <a:r>
              <a:rPr lang="fr-FR" dirty="0">
                <a:solidFill>
                  <a:srgbClr val="FFFFFF"/>
                </a:solidFill>
              </a:rPr>
              <a:t>Problématiques</a:t>
            </a:r>
            <a:endParaRPr lang="fr-FR" dirty="0"/>
          </a:p>
        </p:txBody>
      </p:sp>
      <p:sp>
        <p:nvSpPr>
          <p:cNvPr id="6" name="Rectangle 3"/>
          <p:cNvSpPr>
            <a:spLocks noGrp="1" noChangeArrowheads="1"/>
          </p:cNvSpPr>
          <p:nvPr>
            <p:ph type="body" sz="quarter" idx="13"/>
          </p:nvPr>
        </p:nvSpPr>
        <p:spPr>
          <a:xfrm>
            <a:off x="209550" y="1665288"/>
            <a:ext cx="11715750" cy="4759325"/>
          </a:xfrm>
        </p:spPr>
        <p:txBody>
          <a:bodyPr>
            <a:normAutofit fontScale="92500" lnSpcReduction="20000"/>
          </a:bodyPr>
          <a:lstStyle/>
          <a:p>
            <a:pPr eaLnBrk="1" hangingPunct="1">
              <a:lnSpc>
                <a:spcPct val="90000"/>
              </a:lnSpc>
              <a:buFont typeface="Wingdings" panose="05000000000000000000" pitchFamily="2" charset="2"/>
              <a:buNone/>
            </a:pPr>
            <a:endParaRPr lang="fr-FR" altLang="fr-FR" sz="1800" dirty="0"/>
          </a:p>
          <a:p>
            <a:pPr marL="342900" lvl="0" indent="-342900" algn="just" eaLnBrk="0" fontAlgn="base" hangingPunct="0">
              <a:lnSpc>
                <a:spcPct val="100000"/>
              </a:lnSpc>
              <a:spcBef>
                <a:spcPts val="600"/>
              </a:spcBef>
              <a:spcAft>
                <a:spcPts val="600"/>
              </a:spcAft>
              <a:buClr>
                <a:srgbClr val="A5C400"/>
              </a:buClr>
              <a:buSzPct val="125000"/>
              <a:buFont typeface="Franklin Gothic Book" pitchFamily="34" charset="0"/>
              <a:buChar char="■"/>
            </a:pPr>
            <a:r>
              <a:rPr lang="fr-FR" sz="2800" kern="0" dirty="0">
                <a:solidFill>
                  <a:srgbClr val="000000"/>
                </a:solidFill>
                <a:latin typeface="Tw Cen MT" pitchFamily="34" charset="0"/>
                <a:cs typeface="+mn-cs"/>
              </a:rPr>
              <a:t>Si le SAAD est tarifé, il à droit à :</a:t>
            </a:r>
          </a:p>
          <a:p>
            <a:pPr marL="742950" lvl="1" indent="-285750" algn="just" eaLnBrk="0" fontAlgn="base" hangingPunct="0">
              <a:lnSpc>
                <a:spcPct val="100000"/>
              </a:lnSpc>
              <a:spcBef>
                <a:spcPts val="600"/>
              </a:spcBef>
              <a:spcAft>
                <a:spcPct val="0"/>
              </a:spcAft>
              <a:buClr>
                <a:srgbClr val="0578B3"/>
              </a:buClr>
              <a:buFont typeface="Franklin Gothic Book" pitchFamily="34" charset="0"/>
              <a:buChar char="•"/>
            </a:pPr>
            <a:r>
              <a:rPr lang="fr-FR" sz="2400" kern="0" dirty="0">
                <a:solidFill>
                  <a:srgbClr val="000000"/>
                </a:solidFill>
                <a:latin typeface="Tw Cen MT" pitchFamily="34" charset="0"/>
              </a:rPr>
              <a:t>Un financement couvrant son cout de revient sous la forme d’une tarification horaire. Cela peut inclure un bénéfice raisonnable ;</a:t>
            </a:r>
          </a:p>
          <a:p>
            <a:pPr marL="742950" lvl="1" indent="-285750" algn="just" eaLnBrk="0" fontAlgn="base" hangingPunct="0">
              <a:lnSpc>
                <a:spcPct val="100000"/>
              </a:lnSpc>
              <a:spcBef>
                <a:spcPts val="600"/>
              </a:spcBef>
              <a:spcAft>
                <a:spcPct val="0"/>
              </a:spcAft>
              <a:buClr>
                <a:srgbClr val="0578B3"/>
              </a:buClr>
              <a:buFont typeface="Franklin Gothic Book" pitchFamily="34" charset="0"/>
              <a:buChar char="•"/>
            </a:pPr>
            <a:r>
              <a:rPr lang="fr-FR" sz="2400" kern="0" dirty="0">
                <a:solidFill>
                  <a:srgbClr val="000000"/>
                </a:solidFill>
                <a:latin typeface="Tw Cen MT" pitchFamily="34" charset="0"/>
              </a:rPr>
              <a:t>Le financeur supporte les couts qui sont opposables par la loi (par exemple, accord collectif agréé (article L. 314-6 du CASF) et ne peut refuser des dépenses que s’il démontre qu’elles sont hors de proportion avec le service rendu ou les coûts d’autres établissements médico-sociaux comparables ou qu’elles sont incompatibles avec l’enveloppe limitative disponible ;</a:t>
            </a:r>
          </a:p>
          <a:p>
            <a:pPr marL="742950" lvl="1" indent="-285750" algn="just" eaLnBrk="0" fontAlgn="base" hangingPunct="0">
              <a:lnSpc>
                <a:spcPct val="100000"/>
              </a:lnSpc>
              <a:spcBef>
                <a:spcPts val="600"/>
              </a:spcBef>
              <a:spcAft>
                <a:spcPct val="0"/>
              </a:spcAft>
              <a:buClr>
                <a:srgbClr val="0578B3"/>
              </a:buClr>
              <a:buFont typeface="Franklin Gothic Book" pitchFamily="34" charset="0"/>
              <a:buChar char="•"/>
            </a:pPr>
            <a:r>
              <a:rPr lang="fr-FR" sz="2400" kern="0" dirty="0">
                <a:solidFill>
                  <a:srgbClr val="000000"/>
                </a:solidFill>
                <a:latin typeface="Tw Cen MT" pitchFamily="34" charset="0"/>
              </a:rPr>
              <a:t>La reprise des déficits.</a:t>
            </a:r>
          </a:p>
          <a:p>
            <a:pPr marL="742950" lvl="1" indent="-285750" algn="just" eaLnBrk="0" fontAlgn="base" hangingPunct="0">
              <a:lnSpc>
                <a:spcPct val="100000"/>
              </a:lnSpc>
              <a:spcBef>
                <a:spcPts val="600"/>
              </a:spcBef>
              <a:spcAft>
                <a:spcPct val="0"/>
              </a:spcAft>
              <a:buClr>
                <a:srgbClr val="0578B3"/>
              </a:buClr>
              <a:buFont typeface="Franklin Gothic Book" pitchFamily="34" charset="0"/>
              <a:buChar char="•"/>
            </a:pPr>
            <a:endParaRPr lang="fr-FR" sz="2400" kern="0" dirty="0">
              <a:solidFill>
                <a:srgbClr val="000000"/>
              </a:solidFill>
              <a:latin typeface="Tw Cen MT" pitchFamily="34" charset="0"/>
            </a:endParaRPr>
          </a:p>
          <a:p>
            <a:pPr marL="342900" lvl="0" indent="-342900" algn="just" eaLnBrk="0" fontAlgn="base" hangingPunct="0">
              <a:lnSpc>
                <a:spcPct val="100000"/>
              </a:lnSpc>
              <a:spcBef>
                <a:spcPts val="600"/>
              </a:spcBef>
              <a:spcAft>
                <a:spcPts val="600"/>
              </a:spcAft>
              <a:buClr>
                <a:srgbClr val="A5C400"/>
              </a:buClr>
              <a:buSzPct val="125000"/>
              <a:buFont typeface="Franklin Gothic Book" pitchFamily="34" charset="0"/>
              <a:buChar char="■"/>
            </a:pPr>
            <a:r>
              <a:rPr lang="fr-FR" sz="2800" kern="0" dirty="0">
                <a:solidFill>
                  <a:srgbClr val="000000"/>
                </a:solidFill>
                <a:latin typeface="Tw Cen MT" pitchFamily="34" charset="0"/>
                <a:cs typeface="+mn-cs"/>
              </a:rPr>
              <a:t>Mais le SAAD tarifé doit:</a:t>
            </a:r>
          </a:p>
          <a:p>
            <a:pPr marL="742950" lvl="1" indent="-285750" algn="just" eaLnBrk="0" fontAlgn="base" hangingPunct="0">
              <a:lnSpc>
                <a:spcPct val="100000"/>
              </a:lnSpc>
              <a:spcBef>
                <a:spcPts val="600"/>
              </a:spcBef>
              <a:spcAft>
                <a:spcPct val="0"/>
              </a:spcAft>
              <a:buClr>
                <a:srgbClr val="0578B3"/>
              </a:buClr>
              <a:buFont typeface="Franklin Gothic Book" pitchFamily="34" charset="0"/>
              <a:buChar char="•"/>
            </a:pPr>
            <a:r>
              <a:rPr lang="fr-FR" sz="2400" kern="0" dirty="0">
                <a:solidFill>
                  <a:srgbClr val="000000"/>
                </a:solidFill>
                <a:latin typeface="Tw Cen MT" pitchFamily="34" charset="0"/>
              </a:rPr>
              <a:t>Se soumettre à une procédure budgétaire;</a:t>
            </a:r>
          </a:p>
          <a:p>
            <a:pPr marL="742950" lvl="1" indent="-285750" algn="just" eaLnBrk="0" fontAlgn="base" hangingPunct="0">
              <a:lnSpc>
                <a:spcPct val="100000"/>
              </a:lnSpc>
              <a:spcBef>
                <a:spcPts val="600"/>
              </a:spcBef>
              <a:spcAft>
                <a:spcPct val="0"/>
              </a:spcAft>
              <a:buClr>
                <a:srgbClr val="0578B3"/>
              </a:buClr>
              <a:buFont typeface="Franklin Gothic Book" pitchFamily="34" charset="0"/>
              <a:buChar char="•"/>
            </a:pPr>
            <a:r>
              <a:rPr lang="fr-FR" sz="2400" kern="0" dirty="0">
                <a:solidFill>
                  <a:srgbClr val="000000"/>
                </a:solidFill>
                <a:latin typeface="Tw Cen MT" pitchFamily="34" charset="0"/>
              </a:rPr>
              <a:t>Appliquer strictement le barème légal des participations financières;</a:t>
            </a:r>
          </a:p>
          <a:p>
            <a:pPr marL="742950" lvl="1" indent="-285750" algn="just" eaLnBrk="0" fontAlgn="base" hangingPunct="0">
              <a:lnSpc>
                <a:spcPct val="100000"/>
              </a:lnSpc>
              <a:spcBef>
                <a:spcPts val="600"/>
              </a:spcBef>
              <a:spcAft>
                <a:spcPct val="0"/>
              </a:spcAft>
              <a:buClr>
                <a:srgbClr val="0578B3"/>
              </a:buClr>
              <a:buFont typeface="Franklin Gothic Book" pitchFamily="34" charset="0"/>
              <a:buChar char="•"/>
            </a:pPr>
            <a:r>
              <a:rPr lang="fr-FR" sz="2400" kern="0" dirty="0">
                <a:solidFill>
                  <a:srgbClr val="000000"/>
                </a:solidFill>
                <a:latin typeface="Tw Cen MT" pitchFamily="34" charset="0"/>
              </a:rPr>
              <a:t>Se soumettre à un contrôle de l’affectation de ses excédants.</a:t>
            </a:r>
          </a:p>
          <a:p>
            <a:pPr marL="742950" lvl="1" indent="-285750" algn="just" eaLnBrk="0" fontAlgn="base" hangingPunct="0">
              <a:lnSpc>
                <a:spcPct val="100000"/>
              </a:lnSpc>
              <a:spcBef>
                <a:spcPts val="600"/>
              </a:spcBef>
              <a:spcAft>
                <a:spcPct val="0"/>
              </a:spcAft>
              <a:buClr>
                <a:srgbClr val="0578B3"/>
              </a:buClr>
              <a:buFont typeface="Franklin Gothic Book" pitchFamily="34" charset="0"/>
              <a:buChar char="•"/>
            </a:pPr>
            <a:endParaRPr lang="fr-FR" sz="2800" b="1" u="sng" kern="0" dirty="0">
              <a:solidFill>
                <a:srgbClr val="000000"/>
              </a:solidFill>
              <a:latin typeface="Tw Cen MT" pitchFamily="34" charset="0"/>
              <a:cs typeface="+mn-cs"/>
            </a:endParaRPr>
          </a:p>
        </p:txBody>
      </p:sp>
    </p:spTree>
    <p:extLst>
      <p:ext uri="{BB962C8B-B14F-4D97-AF65-F5344CB8AC3E}">
        <p14:creationId xmlns:p14="http://schemas.microsoft.com/office/powerpoint/2010/main" val="2537689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2315688" y="269320"/>
            <a:ext cx="9609612" cy="617648"/>
          </a:xfrm>
        </p:spPr>
        <p:txBody>
          <a:bodyPr/>
          <a:lstStyle/>
          <a:p>
            <a:r>
              <a:rPr lang="fr-FR" dirty="0">
                <a:solidFill>
                  <a:srgbClr val="FFFFFF"/>
                </a:solidFill>
              </a:rPr>
              <a:t>Problématiques</a:t>
            </a:r>
            <a:endParaRPr lang="fr-FR" dirty="0"/>
          </a:p>
        </p:txBody>
      </p:sp>
      <p:sp>
        <p:nvSpPr>
          <p:cNvPr id="6" name="Rectangle 3"/>
          <p:cNvSpPr>
            <a:spLocks noGrp="1" noChangeArrowheads="1"/>
          </p:cNvSpPr>
          <p:nvPr>
            <p:ph type="body" sz="quarter" idx="13"/>
          </p:nvPr>
        </p:nvSpPr>
        <p:spPr>
          <a:xfrm>
            <a:off x="209550" y="1665288"/>
            <a:ext cx="11715750" cy="4759325"/>
          </a:xfrm>
        </p:spPr>
        <p:txBody>
          <a:bodyPr>
            <a:normAutofit fontScale="92500" lnSpcReduction="20000"/>
          </a:bodyPr>
          <a:lstStyle/>
          <a:p>
            <a:pPr eaLnBrk="1" hangingPunct="1">
              <a:lnSpc>
                <a:spcPct val="90000"/>
              </a:lnSpc>
              <a:buFont typeface="Wingdings" panose="05000000000000000000" pitchFamily="2" charset="2"/>
              <a:buNone/>
            </a:pPr>
            <a:endParaRPr lang="fr-FR" altLang="fr-FR" sz="1800" dirty="0"/>
          </a:p>
          <a:p>
            <a:pPr marL="342900" lvl="0" indent="-342900" algn="just" eaLnBrk="0" fontAlgn="base" hangingPunct="0">
              <a:lnSpc>
                <a:spcPct val="100000"/>
              </a:lnSpc>
              <a:spcBef>
                <a:spcPts val="600"/>
              </a:spcBef>
              <a:spcAft>
                <a:spcPts val="600"/>
              </a:spcAft>
              <a:buClr>
                <a:srgbClr val="A5C400"/>
              </a:buClr>
              <a:buSzPct val="125000"/>
              <a:buFont typeface="Franklin Gothic Book" pitchFamily="34" charset="0"/>
              <a:buChar char="■"/>
            </a:pPr>
            <a:r>
              <a:rPr lang="fr-FR" sz="2800" kern="0" dirty="0">
                <a:solidFill>
                  <a:srgbClr val="000000"/>
                </a:solidFill>
                <a:latin typeface="Tw Cen MT" pitchFamily="34" charset="0"/>
                <a:cs typeface="+mn-cs"/>
              </a:rPr>
              <a:t>Si le SAAD n’est pas tarifé :</a:t>
            </a:r>
          </a:p>
          <a:p>
            <a:pPr marL="742950" lvl="1" indent="-285750" algn="just" eaLnBrk="0" fontAlgn="base" hangingPunct="0">
              <a:lnSpc>
                <a:spcPct val="100000"/>
              </a:lnSpc>
              <a:spcBef>
                <a:spcPts val="600"/>
              </a:spcBef>
              <a:spcAft>
                <a:spcPct val="0"/>
              </a:spcAft>
              <a:buClr>
                <a:srgbClr val="0578B3"/>
              </a:buClr>
              <a:buFont typeface="Franklin Gothic Book" pitchFamily="34" charset="0"/>
              <a:buChar char="•"/>
            </a:pPr>
            <a:r>
              <a:rPr lang="fr-FR" sz="2400" kern="0" dirty="0">
                <a:solidFill>
                  <a:srgbClr val="000000"/>
                </a:solidFill>
                <a:latin typeface="Tw Cen MT" pitchFamily="34" charset="0"/>
              </a:rPr>
              <a:t>Il n’est soumis à aucune procédure budgétaire;</a:t>
            </a:r>
          </a:p>
          <a:p>
            <a:pPr marL="742950" lvl="1" indent="-285750" algn="just" eaLnBrk="0" fontAlgn="base" hangingPunct="0">
              <a:lnSpc>
                <a:spcPct val="100000"/>
              </a:lnSpc>
              <a:spcBef>
                <a:spcPts val="600"/>
              </a:spcBef>
              <a:spcAft>
                <a:spcPct val="0"/>
              </a:spcAft>
              <a:buClr>
                <a:srgbClr val="0578B3"/>
              </a:buClr>
              <a:buFont typeface="Franklin Gothic Book" pitchFamily="34" charset="0"/>
              <a:buChar char="•"/>
            </a:pPr>
            <a:r>
              <a:rPr lang="fr-FR" sz="2400" kern="0" dirty="0">
                <a:solidFill>
                  <a:srgbClr val="000000"/>
                </a:solidFill>
                <a:latin typeface="Tw Cen MT" pitchFamily="34" charset="0"/>
              </a:rPr>
              <a:t>Il peut librement fixer ses prix et donc facturer un reste à charge extra-légal en plus des barèmes légaux de participation financière;</a:t>
            </a:r>
          </a:p>
          <a:p>
            <a:pPr marL="742950" lvl="1" indent="-285750" algn="just" eaLnBrk="0" fontAlgn="base" hangingPunct="0">
              <a:lnSpc>
                <a:spcPct val="100000"/>
              </a:lnSpc>
              <a:spcBef>
                <a:spcPts val="600"/>
              </a:spcBef>
              <a:spcAft>
                <a:spcPct val="0"/>
              </a:spcAft>
              <a:buClr>
                <a:srgbClr val="0578B3"/>
              </a:buClr>
              <a:buFont typeface="Franklin Gothic Book" pitchFamily="34" charset="0"/>
              <a:buChar char="•"/>
            </a:pPr>
            <a:r>
              <a:rPr lang="fr-FR" sz="2400" kern="0" dirty="0">
                <a:solidFill>
                  <a:srgbClr val="000000"/>
                </a:solidFill>
                <a:latin typeface="Tw Cen MT" pitchFamily="34" charset="0"/>
              </a:rPr>
              <a:t>Il est libre de l’affectation de ses excédants.</a:t>
            </a:r>
          </a:p>
          <a:p>
            <a:pPr marL="742950" lvl="1" indent="-285750" algn="just" eaLnBrk="0" fontAlgn="base" hangingPunct="0">
              <a:lnSpc>
                <a:spcPct val="100000"/>
              </a:lnSpc>
              <a:spcBef>
                <a:spcPts val="600"/>
              </a:spcBef>
              <a:spcAft>
                <a:spcPct val="0"/>
              </a:spcAft>
              <a:buClr>
                <a:srgbClr val="0578B3"/>
              </a:buClr>
              <a:buFont typeface="Franklin Gothic Book" pitchFamily="34" charset="0"/>
              <a:buChar char="•"/>
            </a:pPr>
            <a:endParaRPr lang="fr-FR" sz="2400" kern="0" dirty="0">
              <a:solidFill>
                <a:srgbClr val="000000"/>
              </a:solidFill>
              <a:latin typeface="Tw Cen MT" pitchFamily="34" charset="0"/>
            </a:endParaRPr>
          </a:p>
          <a:p>
            <a:pPr marL="342900" lvl="0" indent="-342900" algn="just" eaLnBrk="0" fontAlgn="base" hangingPunct="0">
              <a:lnSpc>
                <a:spcPct val="100000"/>
              </a:lnSpc>
              <a:spcBef>
                <a:spcPts val="600"/>
              </a:spcBef>
              <a:spcAft>
                <a:spcPts val="600"/>
              </a:spcAft>
              <a:buClr>
                <a:srgbClr val="A5C400"/>
              </a:buClr>
              <a:buSzPct val="125000"/>
              <a:buFont typeface="Franklin Gothic Book" pitchFamily="34" charset="0"/>
              <a:buChar char="■"/>
            </a:pPr>
            <a:r>
              <a:rPr lang="fr-FR" sz="2800" kern="0" dirty="0">
                <a:solidFill>
                  <a:srgbClr val="000000"/>
                </a:solidFill>
                <a:latin typeface="Tw Cen MT" pitchFamily="34" charset="0"/>
                <a:cs typeface="+mn-cs"/>
              </a:rPr>
              <a:t>Mais le SAAD non tarifé :</a:t>
            </a:r>
          </a:p>
          <a:p>
            <a:pPr marL="742950" lvl="1" indent="-285750" algn="just" eaLnBrk="0" fontAlgn="base" hangingPunct="0">
              <a:lnSpc>
                <a:spcPct val="100000"/>
              </a:lnSpc>
              <a:spcBef>
                <a:spcPts val="600"/>
              </a:spcBef>
              <a:spcAft>
                <a:spcPct val="0"/>
              </a:spcAft>
              <a:buClr>
                <a:srgbClr val="0578B3"/>
              </a:buClr>
              <a:buFont typeface="Franklin Gothic Book" pitchFamily="34" charset="0"/>
              <a:buChar char="•"/>
            </a:pPr>
            <a:r>
              <a:rPr lang="fr-FR" sz="2400" kern="0" dirty="0">
                <a:solidFill>
                  <a:srgbClr val="000000"/>
                </a:solidFill>
                <a:latin typeface="Tw Cen MT" pitchFamily="34" charset="0"/>
              </a:rPr>
              <a:t>Ne bénéficie pas d’un financement public légal. Le montant horaire de l’APA et de la PCH est fixé unilatéralement par le conseil départemental sans tenir compte du cout de revient de l’intervention (éventuellement sous réserve d’un montant plancher dans le cadre de la PCH). Les accords collectifs, même agréés, ne sont pas opposables aux financeurs ;</a:t>
            </a:r>
          </a:p>
          <a:p>
            <a:pPr marL="742950" lvl="1" indent="-285750" algn="just" eaLnBrk="0" fontAlgn="base" hangingPunct="0">
              <a:lnSpc>
                <a:spcPct val="100000"/>
              </a:lnSpc>
              <a:spcBef>
                <a:spcPts val="600"/>
              </a:spcBef>
              <a:spcAft>
                <a:spcPct val="0"/>
              </a:spcAft>
              <a:buClr>
                <a:srgbClr val="0578B3"/>
              </a:buClr>
              <a:buFont typeface="Franklin Gothic Book" pitchFamily="34" charset="0"/>
              <a:buChar char="•"/>
            </a:pPr>
            <a:r>
              <a:rPr lang="fr-FR" sz="2400" kern="0" dirty="0">
                <a:solidFill>
                  <a:srgbClr val="000000"/>
                </a:solidFill>
                <a:latin typeface="Tw Cen MT" pitchFamily="34" charset="0"/>
              </a:rPr>
              <a:t>Doit respecter un taux annuel d’évolution de ses prix;</a:t>
            </a:r>
          </a:p>
          <a:p>
            <a:pPr marL="742950" lvl="1" indent="-285750" algn="just" eaLnBrk="0" fontAlgn="base" hangingPunct="0">
              <a:lnSpc>
                <a:spcPct val="100000"/>
              </a:lnSpc>
              <a:spcBef>
                <a:spcPts val="600"/>
              </a:spcBef>
              <a:spcAft>
                <a:spcPct val="0"/>
              </a:spcAft>
              <a:buClr>
                <a:srgbClr val="0578B3"/>
              </a:buClr>
              <a:buFont typeface="Franklin Gothic Book" pitchFamily="34" charset="0"/>
              <a:buChar char="•"/>
            </a:pPr>
            <a:r>
              <a:rPr lang="fr-FR" sz="2400" kern="0" dirty="0">
                <a:solidFill>
                  <a:srgbClr val="000000"/>
                </a:solidFill>
                <a:latin typeface="Tw Cen MT" pitchFamily="34" charset="0"/>
                <a:cs typeface="+mn-cs"/>
              </a:rPr>
              <a:t>Ne bénéficie d’aucune reprise des déficits.</a:t>
            </a:r>
          </a:p>
        </p:txBody>
      </p:sp>
    </p:spTree>
    <p:extLst>
      <p:ext uri="{BB962C8B-B14F-4D97-AF65-F5344CB8AC3E}">
        <p14:creationId xmlns:p14="http://schemas.microsoft.com/office/powerpoint/2010/main" val="28670850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2315688" y="269320"/>
            <a:ext cx="9609612" cy="617648"/>
          </a:xfrm>
        </p:spPr>
        <p:txBody>
          <a:bodyPr/>
          <a:lstStyle/>
          <a:p>
            <a:r>
              <a:rPr lang="fr-FR" dirty="0">
                <a:solidFill>
                  <a:srgbClr val="FFFFFF"/>
                </a:solidFill>
              </a:rPr>
              <a:t>Problématiques</a:t>
            </a:r>
            <a:endParaRPr lang="fr-FR" dirty="0"/>
          </a:p>
        </p:txBody>
      </p:sp>
      <p:sp>
        <p:nvSpPr>
          <p:cNvPr id="6" name="Rectangle 3"/>
          <p:cNvSpPr>
            <a:spLocks noGrp="1" noChangeArrowheads="1"/>
          </p:cNvSpPr>
          <p:nvPr>
            <p:ph type="body" sz="quarter" idx="13"/>
          </p:nvPr>
        </p:nvSpPr>
        <p:spPr>
          <a:xfrm>
            <a:off x="209550" y="1665288"/>
            <a:ext cx="11715750" cy="4759325"/>
          </a:xfrm>
        </p:spPr>
        <p:txBody>
          <a:bodyPr>
            <a:normAutofit/>
          </a:bodyPr>
          <a:lstStyle/>
          <a:p>
            <a:pPr eaLnBrk="1" hangingPunct="1">
              <a:lnSpc>
                <a:spcPct val="90000"/>
              </a:lnSpc>
              <a:buFont typeface="Wingdings" panose="05000000000000000000" pitchFamily="2" charset="2"/>
              <a:buNone/>
            </a:pPr>
            <a:endParaRPr lang="fr-FR" altLang="fr-FR" sz="1800" dirty="0"/>
          </a:p>
          <a:p>
            <a:pPr marL="342900" lvl="0" indent="-342900" algn="just" eaLnBrk="0" fontAlgn="base" hangingPunct="0">
              <a:lnSpc>
                <a:spcPct val="100000"/>
              </a:lnSpc>
              <a:spcBef>
                <a:spcPts val="600"/>
              </a:spcBef>
              <a:spcAft>
                <a:spcPts val="600"/>
              </a:spcAft>
              <a:buClr>
                <a:srgbClr val="A5C400"/>
              </a:buClr>
              <a:buSzPct val="125000"/>
              <a:buFont typeface="Franklin Gothic Book" pitchFamily="34" charset="0"/>
              <a:buChar char="■"/>
            </a:pPr>
            <a:r>
              <a:rPr lang="fr-FR" sz="2800" kern="0" dirty="0">
                <a:solidFill>
                  <a:srgbClr val="000000"/>
                </a:solidFill>
                <a:latin typeface="Tw Cen MT" pitchFamily="34" charset="0"/>
                <a:cs typeface="+mn-cs"/>
              </a:rPr>
              <a:t>La tarification ou la non tarification impacte la nature des prises en charge APA et PCH:</a:t>
            </a:r>
          </a:p>
          <a:p>
            <a:pPr marL="742950" lvl="1" indent="-285750" algn="just" eaLnBrk="0" fontAlgn="base" hangingPunct="0">
              <a:lnSpc>
                <a:spcPct val="100000"/>
              </a:lnSpc>
              <a:spcBef>
                <a:spcPts val="600"/>
              </a:spcBef>
              <a:spcAft>
                <a:spcPct val="0"/>
              </a:spcAft>
              <a:buClr>
                <a:srgbClr val="0578B3"/>
              </a:buClr>
              <a:buFont typeface="Franklin Gothic Book" pitchFamily="34" charset="0"/>
              <a:buChar char="•"/>
            </a:pPr>
            <a:r>
              <a:rPr lang="fr-FR" sz="2400" kern="0" dirty="0">
                <a:solidFill>
                  <a:srgbClr val="000000"/>
                </a:solidFill>
                <a:latin typeface="Tw Cen MT" pitchFamily="34" charset="0"/>
              </a:rPr>
              <a:t>Pour un service tarifé, les prises en charge sont un mode de financement du service dont le montant horaire correspond au cout de reviens;</a:t>
            </a:r>
          </a:p>
          <a:p>
            <a:pPr marL="742950" lvl="1" indent="-285750" algn="just" eaLnBrk="0" fontAlgn="base" hangingPunct="0">
              <a:lnSpc>
                <a:spcPct val="100000"/>
              </a:lnSpc>
              <a:spcBef>
                <a:spcPts val="600"/>
              </a:spcBef>
              <a:spcAft>
                <a:spcPct val="0"/>
              </a:spcAft>
              <a:buClr>
                <a:srgbClr val="0578B3"/>
              </a:buClr>
              <a:buFont typeface="Franklin Gothic Book" pitchFamily="34" charset="0"/>
              <a:buChar char="•"/>
            </a:pPr>
            <a:r>
              <a:rPr lang="fr-FR" sz="2400" kern="0" dirty="0">
                <a:solidFill>
                  <a:srgbClr val="000000"/>
                </a:solidFill>
                <a:latin typeface="Tw Cen MT" pitchFamily="34" charset="0"/>
              </a:rPr>
              <a:t>Pour un service non tarifé, les prise en charge sont un montant forfaitaire indépendant du cout de reviens et qui permet de </a:t>
            </a:r>
            <a:r>
              <a:rPr lang="fr-FR" sz="2400" kern="0" dirty="0" err="1">
                <a:solidFill>
                  <a:srgbClr val="000000"/>
                </a:solidFill>
                <a:latin typeface="Tw Cen MT" pitchFamily="34" charset="0"/>
              </a:rPr>
              <a:t>solvabiliser</a:t>
            </a:r>
            <a:r>
              <a:rPr lang="fr-FR" sz="2400" kern="0" dirty="0">
                <a:solidFill>
                  <a:srgbClr val="000000"/>
                </a:solidFill>
                <a:latin typeface="Tw Cen MT" pitchFamily="34" charset="0"/>
              </a:rPr>
              <a:t> la demande (logique du CMG);</a:t>
            </a:r>
          </a:p>
          <a:p>
            <a:pPr marL="742950" lvl="1" indent="-285750" algn="just" eaLnBrk="0" fontAlgn="base" hangingPunct="0">
              <a:lnSpc>
                <a:spcPct val="100000"/>
              </a:lnSpc>
              <a:spcBef>
                <a:spcPts val="600"/>
              </a:spcBef>
              <a:spcAft>
                <a:spcPct val="0"/>
              </a:spcAft>
              <a:buClr>
                <a:srgbClr val="0578B3"/>
              </a:buClr>
              <a:buFont typeface="Franklin Gothic Book" pitchFamily="34" charset="0"/>
              <a:buChar char="•"/>
            </a:pPr>
            <a:r>
              <a:rPr lang="fr-FR" sz="2400" kern="0" dirty="0">
                <a:solidFill>
                  <a:srgbClr val="000000"/>
                </a:solidFill>
                <a:latin typeface="Tw Cen MT" pitchFamily="34" charset="0"/>
              </a:rPr>
              <a:t>Cette tension est également la résultante des textes: les textes du CASF sur l’APA et la PCH ne font pas de lien avec le mode de financement des services.</a:t>
            </a:r>
          </a:p>
        </p:txBody>
      </p:sp>
    </p:spTree>
    <p:extLst>
      <p:ext uri="{BB962C8B-B14F-4D97-AF65-F5344CB8AC3E}">
        <p14:creationId xmlns:p14="http://schemas.microsoft.com/office/powerpoint/2010/main" val="5575504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2315688" y="269320"/>
            <a:ext cx="9609612" cy="617648"/>
          </a:xfrm>
        </p:spPr>
        <p:txBody>
          <a:bodyPr/>
          <a:lstStyle/>
          <a:p>
            <a:r>
              <a:rPr lang="fr-FR" dirty="0">
                <a:solidFill>
                  <a:srgbClr val="FFFFFF"/>
                </a:solidFill>
              </a:rPr>
              <a:t>Exemples simplifiés</a:t>
            </a:r>
            <a:endParaRPr lang="fr-FR" dirty="0"/>
          </a:p>
        </p:txBody>
      </p:sp>
      <p:sp>
        <p:nvSpPr>
          <p:cNvPr id="6" name="Rectangle 3"/>
          <p:cNvSpPr>
            <a:spLocks noGrp="1" noChangeArrowheads="1"/>
          </p:cNvSpPr>
          <p:nvPr>
            <p:ph type="body" sz="quarter" idx="13"/>
          </p:nvPr>
        </p:nvSpPr>
        <p:spPr>
          <a:xfrm>
            <a:off x="209550" y="1665288"/>
            <a:ext cx="11715750" cy="4759325"/>
          </a:xfrm>
        </p:spPr>
        <p:txBody>
          <a:bodyPr>
            <a:normAutofit/>
          </a:bodyPr>
          <a:lstStyle/>
          <a:p>
            <a:pPr marL="457200" lvl="1" indent="0" algn="just">
              <a:buClr>
                <a:srgbClr val="ED7D31"/>
              </a:buClr>
              <a:buNone/>
            </a:pPr>
            <a:endParaRPr lang="fr-FR" dirty="0"/>
          </a:p>
          <a:p>
            <a:pPr marL="457200" lvl="1" indent="0" algn="just">
              <a:buClr>
                <a:srgbClr val="ED7D31"/>
              </a:buClr>
              <a:buNone/>
            </a:pPr>
            <a:endParaRPr lang="fr-FR" sz="2400" dirty="0">
              <a:latin typeface="Tw Cen MT" panose="020B0602020104020603" pitchFamily="34" charset="0"/>
            </a:endParaRPr>
          </a:p>
          <a:p>
            <a:pPr marL="457200" lvl="1" indent="0" algn="just">
              <a:buClr>
                <a:srgbClr val="ED7D31"/>
              </a:buClr>
              <a:buNone/>
            </a:pPr>
            <a:endParaRPr lang="fr-FR" sz="2400" dirty="0">
              <a:latin typeface="Tw Cen MT" panose="020B0602020104020603" pitchFamily="34" charset="0"/>
            </a:endParaRPr>
          </a:p>
          <a:p>
            <a:pPr marL="457200" lvl="1" indent="0" algn="just">
              <a:buClr>
                <a:srgbClr val="ED7D31"/>
              </a:buClr>
              <a:buNone/>
            </a:pPr>
            <a:r>
              <a:rPr lang="fr-FR" sz="2400" dirty="0">
                <a:latin typeface="Tw Cen MT" panose="020B0602020104020603" pitchFamily="34" charset="0"/>
              </a:rPr>
              <a:t>Pour comprendre concrètement la situation des services, voici un exemple des effets de la tarification et de la non tarification pour un SAAD dont le coût de revient horaire est de 32 euros/heure (coût de revient qui est mentionné en général par les services) pour un bénéficiaire de l’APA, en GIR 3, avec 34h d’aide humaine par mois et une participation financière légale de 20%.</a:t>
            </a:r>
          </a:p>
        </p:txBody>
      </p:sp>
    </p:spTree>
    <p:extLst>
      <p:ext uri="{BB962C8B-B14F-4D97-AF65-F5344CB8AC3E}">
        <p14:creationId xmlns:p14="http://schemas.microsoft.com/office/powerpoint/2010/main" val="36891689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2315688" y="269320"/>
            <a:ext cx="9609612" cy="617648"/>
          </a:xfrm>
        </p:spPr>
        <p:txBody>
          <a:bodyPr/>
          <a:lstStyle/>
          <a:p>
            <a:r>
              <a:rPr lang="fr-FR" dirty="0">
                <a:solidFill>
                  <a:srgbClr val="FFFFFF"/>
                </a:solidFill>
              </a:rPr>
              <a:t>Exemples simplifiés</a:t>
            </a:r>
            <a:endParaRPr lang="fr-FR" dirty="0"/>
          </a:p>
        </p:txBody>
      </p:sp>
      <p:sp>
        <p:nvSpPr>
          <p:cNvPr id="6" name="Rectangle 3"/>
          <p:cNvSpPr>
            <a:spLocks noGrp="1" noChangeArrowheads="1"/>
          </p:cNvSpPr>
          <p:nvPr>
            <p:ph type="body" sz="quarter" idx="13"/>
          </p:nvPr>
        </p:nvSpPr>
        <p:spPr>
          <a:xfrm>
            <a:off x="209550" y="1665288"/>
            <a:ext cx="11715750" cy="4759325"/>
          </a:xfrm>
        </p:spPr>
        <p:txBody>
          <a:bodyPr>
            <a:normAutofit/>
          </a:bodyPr>
          <a:lstStyle/>
          <a:p>
            <a:pPr marL="457200" lvl="1" indent="0" algn="just">
              <a:buClr>
                <a:srgbClr val="ED7D31"/>
              </a:buClr>
              <a:buNone/>
            </a:pPr>
            <a:endParaRPr lang="fr-FR" dirty="0"/>
          </a:p>
          <a:p>
            <a:pPr marL="457200" lvl="1" indent="0" algn="just">
              <a:buClr>
                <a:srgbClr val="ED7D31"/>
              </a:buClr>
              <a:buNone/>
            </a:pPr>
            <a:r>
              <a:rPr lang="fr-FR" dirty="0">
                <a:solidFill>
                  <a:srgbClr val="ED7D31"/>
                </a:solidFill>
                <a:latin typeface="Tw Cen MT" panose="020B0602020104020603" pitchFamily="34" charset="0"/>
              </a:rPr>
              <a:t>Illustration pour un SAAD non tarifé - Décomposition du financement d’une heure d’intervention</a:t>
            </a:r>
          </a:p>
          <a:p>
            <a:pPr marL="457200" lvl="1" indent="0" algn="just">
              <a:buClr>
                <a:srgbClr val="ED7D31"/>
              </a:buClr>
              <a:buNone/>
            </a:pPr>
            <a:endParaRPr lang="fr-FR" dirty="0">
              <a:solidFill>
                <a:srgbClr val="ED7D31"/>
              </a:solidFill>
              <a:latin typeface="Tw Cen MT" panose="020B0602020104020603" pitchFamily="34" charset="0"/>
            </a:endParaRPr>
          </a:p>
          <a:p>
            <a:pPr marL="457200" lvl="1" indent="0" algn="just">
              <a:buClr>
                <a:srgbClr val="ED7D31"/>
              </a:buClr>
              <a:buNone/>
            </a:pPr>
            <a:r>
              <a:rPr lang="fr-FR" dirty="0">
                <a:solidFill>
                  <a:srgbClr val="000000"/>
                </a:solidFill>
                <a:latin typeface="Tw Cen MT" panose="020B0602020104020603" pitchFamily="34" charset="0"/>
              </a:rPr>
              <a:t>Prise en charge (APA ou PCH) (Tarif socle – participation financière légale de 20%) + Reste à charge extra-légal pour parvenir au coût de revient) : </a:t>
            </a:r>
            <a:r>
              <a:rPr lang="fr-FR" b="1" dirty="0">
                <a:solidFill>
                  <a:srgbClr val="000000"/>
                </a:solidFill>
                <a:latin typeface="Tw Cen MT" panose="020B0602020104020603" pitchFamily="34" charset="0"/>
              </a:rPr>
              <a:t>(23 – 4,6) + 9</a:t>
            </a:r>
            <a:r>
              <a:rPr lang="fr-FR" dirty="0">
                <a:solidFill>
                  <a:srgbClr val="000000"/>
                </a:solidFill>
                <a:latin typeface="Tw Cen MT" panose="020B0602020104020603" pitchFamily="34" charset="0"/>
              </a:rPr>
              <a:t>. </a:t>
            </a:r>
          </a:p>
          <a:p>
            <a:pPr marL="457200" lvl="1" indent="0" algn="just">
              <a:buClr>
                <a:srgbClr val="ED7D31"/>
              </a:buClr>
              <a:buNone/>
            </a:pPr>
            <a:r>
              <a:rPr lang="fr-FR" dirty="0">
                <a:solidFill>
                  <a:srgbClr val="000000"/>
                </a:solidFill>
                <a:latin typeface="Tw Cen MT" panose="020B0602020104020603" pitchFamily="34" charset="0"/>
              </a:rPr>
              <a:t>Coût pour le département : </a:t>
            </a:r>
            <a:r>
              <a:rPr lang="fr-FR" b="1" dirty="0">
                <a:solidFill>
                  <a:srgbClr val="000000"/>
                </a:solidFill>
                <a:latin typeface="Tw Cen MT" panose="020B0602020104020603" pitchFamily="34" charset="0"/>
              </a:rPr>
              <a:t>18,4 euros/heure </a:t>
            </a:r>
            <a:endParaRPr lang="fr-FR" dirty="0">
              <a:solidFill>
                <a:srgbClr val="000000"/>
              </a:solidFill>
              <a:latin typeface="Tw Cen MT" panose="020B0602020104020603" pitchFamily="34" charset="0"/>
            </a:endParaRPr>
          </a:p>
          <a:p>
            <a:pPr marL="457200" lvl="1" indent="0" algn="just">
              <a:buClr>
                <a:srgbClr val="ED7D31"/>
              </a:buClr>
              <a:buNone/>
            </a:pPr>
            <a:r>
              <a:rPr lang="fr-FR" dirty="0">
                <a:solidFill>
                  <a:srgbClr val="000000"/>
                </a:solidFill>
                <a:latin typeface="Tw Cen MT" panose="020B0602020104020603" pitchFamily="34" charset="0"/>
              </a:rPr>
              <a:t>Coût pour la personne : </a:t>
            </a:r>
            <a:r>
              <a:rPr lang="fr-FR" b="1" dirty="0">
                <a:solidFill>
                  <a:srgbClr val="000000"/>
                </a:solidFill>
                <a:latin typeface="Tw Cen MT" panose="020B0602020104020603" pitchFamily="34" charset="0"/>
              </a:rPr>
              <a:t>13,6 euros/heure</a:t>
            </a:r>
            <a:endParaRPr lang="fr-FR" dirty="0">
              <a:solidFill>
                <a:srgbClr val="000000"/>
              </a:solidFill>
              <a:latin typeface="Tw Cen MT" panose="020B0602020104020603" pitchFamily="34" charset="0"/>
            </a:endParaRPr>
          </a:p>
          <a:p>
            <a:pPr marL="457200" lvl="1" indent="0" algn="just">
              <a:buClr>
                <a:srgbClr val="ED7D31"/>
              </a:buClr>
              <a:buNone/>
            </a:pPr>
            <a:r>
              <a:rPr lang="fr-FR" dirty="0">
                <a:solidFill>
                  <a:srgbClr val="000000"/>
                </a:solidFill>
                <a:latin typeface="Tw Cen MT" panose="020B0602020104020603" pitchFamily="34" charset="0"/>
              </a:rPr>
              <a:t>La CNSA ne cofinance que la</a:t>
            </a:r>
            <a:r>
              <a:rPr lang="fr-FR" b="1" dirty="0">
                <a:solidFill>
                  <a:srgbClr val="000000"/>
                </a:solidFill>
                <a:latin typeface="Tw Cen MT" panose="020B0602020104020603" pitchFamily="34" charset="0"/>
              </a:rPr>
              <a:t> part de prise en charge effectivement financée par le département</a:t>
            </a:r>
            <a:r>
              <a:rPr lang="fr-FR" dirty="0">
                <a:solidFill>
                  <a:srgbClr val="000000"/>
                </a:solidFill>
                <a:latin typeface="Tw Cen MT" panose="020B0602020104020603" pitchFamily="34" charset="0"/>
              </a:rPr>
              <a:t> en moyenne </a:t>
            </a:r>
            <a:r>
              <a:rPr lang="fr-FR" b="1" dirty="0">
                <a:solidFill>
                  <a:srgbClr val="000000"/>
                </a:solidFill>
                <a:latin typeface="Tw Cen MT" panose="020B0602020104020603" pitchFamily="34" charset="0"/>
              </a:rPr>
              <a:t>de 40% pour 7,36 euros/heure</a:t>
            </a:r>
            <a:r>
              <a:rPr lang="fr-FR" dirty="0">
                <a:solidFill>
                  <a:srgbClr val="000000"/>
                </a:solidFill>
                <a:latin typeface="Tw Cen MT" panose="020B0602020104020603" pitchFamily="34" charset="0"/>
              </a:rPr>
              <a:t>. </a:t>
            </a:r>
          </a:p>
          <a:p>
            <a:pPr marL="457200" lvl="1" indent="0" algn="just">
              <a:buClr>
                <a:srgbClr val="ED7D31"/>
              </a:buClr>
              <a:buNone/>
            </a:pPr>
            <a:r>
              <a:rPr lang="fr-FR" u="sng" dirty="0">
                <a:solidFill>
                  <a:srgbClr val="000000"/>
                </a:solidFill>
                <a:latin typeface="Tw Cen MT" panose="020B0602020104020603" pitchFamily="34" charset="0"/>
              </a:rPr>
              <a:t>La part effective payée par le département sur son budget propre est de 11,04 euros/heure. Le département supporte moins de charge que la personne accompagnée. De plus, sur la part payée par la personne, s’applique un crédit d’impôt de 50%, soit dans notre exemple 6,8 euros. La part de financement public hors département (CNSA + crédit d’impôt) est donc de (7,36 + 6,8) = 14,16 euros de l’heure. On constate donc que </a:t>
            </a:r>
            <a:r>
              <a:rPr lang="fr-FR" b="1" u="sng" dirty="0">
                <a:solidFill>
                  <a:srgbClr val="000000"/>
                </a:solidFill>
                <a:latin typeface="Tw Cen MT" panose="020B0602020104020603" pitchFamily="34" charset="0"/>
              </a:rPr>
              <a:t>pour un SAD non tarifé, le département n’est pas le financeur public majoritaire</a:t>
            </a:r>
            <a:r>
              <a:rPr lang="fr-FR" dirty="0">
                <a:solidFill>
                  <a:srgbClr val="000000"/>
                </a:solidFill>
                <a:latin typeface="Tw Cen MT" panose="020B0602020104020603" pitchFamily="34" charset="0"/>
              </a:rPr>
              <a:t>.</a:t>
            </a:r>
          </a:p>
          <a:p>
            <a:pPr marL="457200" lvl="1" indent="0" algn="just">
              <a:buClr>
                <a:srgbClr val="ED7D31"/>
              </a:buClr>
              <a:buNone/>
            </a:pPr>
            <a:r>
              <a:rPr lang="fr-FR" dirty="0">
                <a:solidFill>
                  <a:srgbClr val="000000"/>
                </a:solidFill>
                <a:latin typeface="Tw Cen MT" panose="020B0602020104020603" pitchFamily="34" charset="0"/>
              </a:rPr>
              <a:t>Coût mensuel pour la personne : </a:t>
            </a:r>
            <a:r>
              <a:rPr lang="fr-FR" b="1" dirty="0">
                <a:solidFill>
                  <a:srgbClr val="000000"/>
                </a:solidFill>
                <a:latin typeface="Tw Cen MT" panose="020B0602020104020603" pitchFamily="34" charset="0"/>
              </a:rPr>
              <a:t>13,6 X 34h= 462,4 euros/mois</a:t>
            </a:r>
            <a:r>
              <a:rPr lang="fr-FR" dirty="0">
                <a:solidFill>
                  <a:srgbClr val="000000"/>
                </a:solidFill>
                <a:latin typeface="Tw Cen MT" panose="020B0602020104020603" pitchFamily="34" charset="0"/>
              </a:rPr>
              <a:t> et après application du crédit d’impôt</a:t>
            </a:r>
            <a:r>
              <a:rPr lang="fr-FR" b="1" dirty="0">
                <a:solidFill>
                  <a:srgbClr val="000000"/>
                </a:solidFill>
                <a:latin typeface="Tw Cen MT" panose="020B0602020104020603" pitchFamily="34" charset="0"/>
              </a:rPr>
              <a:t>, 231,2 euros/mois.</a:t>
            </a:r>
          </a:p>
        </p:txBody>
      </p:sp>
    </p:spTree>
    <p:extLst>
      <p:ext uri="{BB962C8B-B14F-4D97-AF65-F5344CB8AC3E}">
        <p14:creationId xmlns:p14="http://schemas.microsoft.com/office/powerpoint/2010/main" val="1403014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dirty="0"/>
              <a:t>Le champ médico-social</a:t>
            </a:r>
          </a:p>
        </p:txBody>
      </p:sp>
      <p:sp>
        <p:nvSpPr>
          <p:cNvPr id="5" name="Espace réservé du texte 4"/>
          <p:cNvSpPr>
            <a:spLocks noGrp="1"/>
          </p:cNvSpPr>
          <p:nvPr>
            <p:ph type="body" sz="quarter" idx="13"/>
          </p:nvPr>
        </p:nvSpPr>
        <p:spPr>
          <a:xfrm>
            <a:off x="210238" y="1664539"/>
            <a:ext cx="11732045" cy="4771887"/>
          </a:xfrm>
        </p:spPr>
        <p:txBody>
          <a:bodyPr>
            <a:normAutofit fontScale="85000" lnSpcReduction="20000"/>
          </a:bodyPr>
          <a:lstStyle/>
          <a:p>
            <a:pPr marL="0" indent="0" algn="just">
              <a:buNone/>
            </a:pPr>
            <a:r>
              <a:rPr lang="fr-FR" sz="2800" kern="0" dirty="0">
                <a:solidFill>
                  <a:srgbClr val="000000"/>
                </a:solidFill>
                <a:latin typeface="Tw Cen MT" pitchFamily="34" charset="0"/>
                <a:cs typeface="+mn-cs"/>
              </a:rPr>
              <a:t>Le I. de l’article L. 312-1 du CASF donne une liste des publics (activités) qui caractérisent les établissements et services médico-sociaux. Parmi celles-ci:</a:t>
            </a:r>
          </a:p>
          <a:p>
            <a:pPr marL="0" indent="0" algn="just">
              <a:buNone/>
            </a:pPr>
            <a:r>
              <a:rPr lang="fr-FR" sz="2800" i="1" kern="0" dirty="0">
                <a:solidFill>
                  <a:srgbClr val="000000"/>
                </a:solidFill>
                <a:latin typeface="Tw Cen MT" pitchFamily="34" charset="0"/>
                <a:cs typeface="+mn-cs"/>
              </a:rPr>
              <a:t>1° Les établissements ou services prenant en charge habituellement, y compris au titre de la prévention, des mineurs et des majeurs de moins de vingt et un ans relevant des articles L. 221-1, L. 222-3 et L. 222-5 ;</a:t>
            </a:r>
          </a:p>
          <a:p>
            <a:pPr marL="0" indent="0" algn="just">
              <a:buNone/>
            </a:pPr>
            <a:r>
              <a:rPr lang="fr-FR" sz="2800" i="1" kern="0" dirty="0">
                <a:solidFill>
                  <a:srgbClr val="000000"/>
                </a:solidFill>
                <a:latin typeface="Tw Cen MT" pitchFamily="34" charset="0"/>
                <a:cs typeface="+mn-cs"/>
              </a:rPr>
              <a:t>6° Les établissements et les services qui accueillent des personnes âgées ou qui leur apportent à domicile une assistance dans les actes quotidiens de la vie, des prestations de soins ou une aide à l'insertion sociale ; </a:t>
            </a:r>
          </a:p>
          <a:p>
            <a:pPr marL="0" indent="0" algn="just">
              <a:buNone/>
            </a:pPr>
            <a:r>
              <a:rPr lang="fr-FR" sz="2800" i="1" kern="0" dirty="0">
                <a:solidFill>
                  <a:srgbClr val="000000"/>
                </a:solidFill>
                <a:latin typeface="Tw Cen MT" pitchFamily="34" charset="0"/>
                <a:cs typeface="+mn-cs"/>
              </a:rPr>
              <a:t>7° Les établissements et les services, y compris les foyers d'accueil médicalisé, qui accueillent des personnes handicapées, quel que soit leur degré de handicap ou leur âge, ou des personnes atteintes de pathologies chroniques, qui leur apportent à domicile une assistance dans les actes quotidiens de la vie, des prestations de soins ou une aide à l'insertion sociale ou bien qui leur assurent un accompagnement médico-social en milieu ouvert.</a:t>
            </a:r>
          </a:p>
          <a:p>
            <a:pPr marL="0" indent="0" algn="just">
              <a:buNone/>
            </a:pPr>
            <a:r>
              <a:rPr lang="fr-FR" sz="2800" i="1" kern="0" dirty="0">
                <a:solidFill>
                  <a:srgbClr val="000000"/>
                </a:solidFill>
                <a:latin typeface="Tw Cen MT" pitchFamily="34" charset="0"/>
                <a:cs typeface="+mn-cs"/>
              </a:rPr>
              <a:t>16° Les services qui assurent des activités d'aide personnelle à domicile ou d'aide à la mobilité dans l'environnement de proximité au bénéfice de familles fragiles et dont la liste est fixée par décret. </a:t>
            </a:r>
          </a:p>
          <a:p>
            <a:pPr marL="0" indent="0">
              <a:buNone/>
            </a:pPr>
            <a:endParaRPr lang="fr-FR" dirty="0"/>
          </a:p>
        </p:txBody>
      </p:sp>
    </p:spTree>
    <p:extLst>
      <p:ext uri="{BB962C8B-B14F-4D97-AF65-F5344CB8AC3E}">
        <p14:creationId xmlns:p14="http://schemas.microsoft.com/office/powerpoint/2010/main" val="31315695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2315688" y="269320"/>
            <a:ext cx="9609612" cy="617648"/>
          </a:xfrm>
        </p:spPr>
        <p:txBody>
          <a:bodyPr/>
          <a:lstStyle/>
          <a:p>
            <a:r>
              <a:rPr lang="fr-FR" dirty="0">
                <a:solidFill>
                  <a:srgbClr val="FFFFFF"/>
                </a:solidFill>
              </a:rPr>
              <a:t>Exemples simplifiés</a:t>
            </a:r>
            <a:endParaRPr lang="fr-FR" dirty="0"/>
          </a:p>
        </p:txBody>
      </p:sp>
      <p:sp>
        <p:nvSpPr>
          <p:cNvPr id="6" name="Rectangle 3"/>
          <p:cNvSpPr>
            <a:spLocks noGrp="1" noChangeArrowheads="1"/>
          </p:cNvSpPr>
          <p:nvPr>
            <p:ph type="body" sz="quarter" idx="13"/>
          </p:nvPr>
        </p:nvSpPr>
        <p:spPr>
          <a:xfrm>
            <a:off x="209550" y="1665288"/>
            <a:ext cx="11715750" cy="4759325"/>
          </a:xfrm>
        </p:spPr>
        <p:txBody>
          <a:bodyPr>
            <a:normAutofit/>
          </a:bodyPr>
          <a:lstStyle/>
          <a:p>
            <a:pPr marL="457200" lvl="1" indent="0" algn="just">
              <a:buClr>
                <a:srgbClr val="ED7D31"/>
              </a:buClr>
              <a:buNone/>
            </a:pPr>
            <a:endParaRPr lang="fr-FR" dirty="0">
              <a:solidFill>
                <a:srgbClr val="ED7D31"/>
              </a:solidFill>
              <a:latin typeface="Garamond" panose="02020404030301010803" pitchFamily="18" charset="0"/>
            </a:endParaRPr>
          </a:p>
          <a:p>
            <a:pPr marL="457200" lvl="1" indent="0" algn="just">
              <a:buClr>
                <a:srgbClr val="ED7D31"/>
              </a:buClr>
              <a:buNone/>
            </a:pPr>
            <a:r>
              <a:rPr lang="fr-FR" dirty="0">
                <a:solidFill>
                  <a:srgbClr val="ED7D31"/>
                </a:solidFill>
                <a:latin typeface="Tw Cen MT" panose="020B0602020104020603" pitchFamily="34" charset="0"/>
              </a:rPr>
              <a:t>Illustration pour un SAAD tarifé - Décomposition du financement d’une heure d’intervention</a:t>
            </a:r>
            <a:endParaRPr lang="fr-FR" sz="1600" dirty="0">
              <a:solidFill>
                <a:srgbClr val="ED7D31"/>
              </a:solidFill>
              <a:latin typeface="Tw Cen MT" panose="020B0602020104020603" pitchFamily="34" charset="0"/>
            </a:endParaRPr>
          </a:p>
          <a:p>
            <a:pPr marL="457200" lvl="1" indent="0" algn="just">
              <a:buClr>
                <a:srgbClr val="ED7D31"/>
              </a:buClr>
              <a:buNone/>
            </a:pPr>
            <a:endParaRPr lang="fr-FR" dirty="0">
              <a:solidFill>
                <a:srgbClr val="000000"/>
              </a:solidFill>
              <a:latin typeface="Tw Cen MT" panose="020B0602020104020603" pitchFamily="34" charset="0"/>
            </a:endParaRPr>
          </a:p>
          <a:p>
            <a:pPr marL="457200" lvl="1" indent="0" algn="just">
              <a:buClr>
                <a:srgbClr val="ED7D31"/>
              </a:buClr>
              <a:buNone/>
            </a:pPr>
            <a:r>
              <a:rPr lang="fr-FR" dirty="0">
                <a:solidFill>
                  <a:srgbClr val="000000"/>
                </a:solidFill>
                <a:latin typeface="Tw Cen MT" panose="020B0602020104020603" pitchFamily="34" charset="0"/>
              </a:rPr>
              <a:t>Prise en charge (Tarif horaire individualisé correspondant au coût de revient de 32 euros/heure – participation financière légale de 20%) : </a:t>
            </a:r>
            <a:r>
              <a:rPr lang="fr-FR" b="1" dirty="0">
                <a:solidFill>
                  <a:srgbClr val="000000"/>
                </a:solidFill>
                <a:latin typeface="Tw Cen MT" panose="020B0602020104020603" pitchFamily="34" charset="0"/>
              </a:rPr>
              <a:t>32-6,4.</a:t>
            </a:r>
            <a:endParaRPr lang="fr-FR" dirty="0">
              <a:solidFill>
                <a:srgbClr val="000000"/>
              </a:solidFill>
              <a:latin typeface="Tw Cen MT" panose="020B0602020104020603" pitchFamily="34" charset="0"/>
            </a:endParaRPr>
          </a:p>
          <a:p>
            <a:pPr marL="457200" lvl="1" indent="0" algn="just">
              <a:buClr>
                <a:srgbClr val="ED7D31"/>
              </a:buClr>
              <a:buNone/>
            </a:pPr>
            <a:r>
              <a:rPr lang="fr-FR" dirty="0">
                <a:solidFill>
                  <a:srgbClr val="000000"/>
                </a:solidFill>
                <a:latin typeface="Tw Cen MT" panose="020B0602020104020603" pitchFamily="34" charset="0"/>
              </a:rPr>
              <a:t>Coût pour le département : </a:t>
            </a:r>
            <a:r>
              <a:rPr lang="fr-FR" b="1" dirty="0">
                <a:solidFill>
                  <a:srgbClr val="000000"/>
                </a:solidFill>
                <a:latin typeface="Tw Cen MT" panose="020B0602020104020603" pitchFamily="34" charset="0"/>
              </a:rPr>
              <a:t>25,6 euros/heures</a:t>
            </a:r>
            <a:endParaRPr lang="fr-FR" dirty="0">
              <a:solidFill>
                <a:srgbClr val="000000"/>
              </a:solidFill>
              <a:latin typeface="Tw Cen MT" panose="020B0602020104020603" pitchFamily="34" charset="0"/>
            </a:endParaRPr>
          </a:p>
          <a:p>
            <a:pPr marL="457200" lvl="1" indent="0" algn="just">
              <a:buClr>
                <a:srgbClr val="ED7D31"/>
              </a:buClr>
              <a:buNone/>
            </a:pPr>
            <a:r>
              <a:rPr lang="fr-FR" dirty="0">
                <a:solidFill>
                  <a:srgbClr val="000000"/>
                </a:solidFill>
                <a:latin typeface="Tw Cen MT" panose="020B0602020104020603" pitchFamily="34" charset="0"/>
              </a:rPr>
              <a:t>Coût pour la personne : </a:t>
            </a:r>
            <a:r>
              <a:rPr lang="fr-FR" b="1" dirty="0">
                <a:solidFill>
                  <a:srgbClr val="000000"/>
                </a:solidFill>
                <a:latin typeface="Tw Cen MT" panose="020B0602020104020603" pitchFamily="34" charset="0"/>
              </a:rPr>
              <a:t>6,4 euros/heures</a:t>
            </a:r>
          </a:p>
          <a:p>
            <a:pPr marL="457200" lvl="1" indent="0" algn="just">
              <a:buClr>
                <a:srgbClr val="ED7D31"/>
              </a:buClr>
              <a:buNone/>
            </a:pPr>
            <a:r>
              <a:rPr lang="fr-FR" dirty="0">
                <a:solidFill>
                  <a:srgbClr val="000000"/>
                </a:solidFill>
                <a:latin typeface="Tw Cen MT" panose="020B0602020104020603" pitchFamily="34" charset="0"/>
              </a:rPr>
              <a:t>La CNSA ne cofinance que la </a:t>
            </a:r>
            <a:r>
              <a:rPr lang="fr-FR" b="1" dirty="0">
                <a:solidFill>
                  <a:srgbClr val="000000"/>
                </a:solidFill>
                <a:latin typeface="Tw Cen MT" panose="020B0602020104020603" pitchFamily="34" charset="0"/>
              </a:rPr>
              <a:t>part de prise en charge effectivement financée par le département, </a:t>
            </a:r>
            <a:r>
              <a:rPr lang="fr-FR" dirty="0">
                <a:solidFill>
                  <a:srgbClr val="000000"/>
                </a:solidFill>
                <a:latin typeface="Tw Cen MT" panose="020B0602020104020603" pitchFamily="34" charset="0"/>
              </a:rPr>
              <a:t>en moyenne </a:t>
            </a:r>
            <a:r>
              <a:rPr lang="fr-FR" b="1" dirty="0">
                <a:solidFill>
                  <a:srgbClr val="000000"/>
                </a:solidFill>
                <a:latin typeface="Tw Cen MT" panose="020B0602020104020603" pitchFamily="34" charset="0"/>
              </a:rPr>
              <a:t>de 40% pour 10,24 euros/heure.</a:t>
            </a:r>
            <a:r>
              <a:rPr lang="fr-FR" dirty="0">
                <a:solidFill>
                  <a:srgbClr val="000000"/>
                </a:solidFill>
                <a:latin typeface="Tw Cen MT" panose="020B0602020104020603" pitchFamily="34" charset="0"/>
              </a:rPr>
              <a:t> La part effective payée par le département sur son budget propre est de </a:t>
            </a:r>
            <a:r>
              <a:rPr lang="fr-FR" b="1" u="sng" dirty="0">
                <a:solidFill>
                  <a:srgbClr val="000000"/>
                </a:solidFill>
                <a:latin typeface="Tw Cen MT" panose="020B0602020104020603" pitchFamily="34" charset="0"/>
              </a:rPr>
              <a:t>15,36 euros/heure</a:t>
            </a:r>
            <a:r>
              <a:rPr lang="fr-FR" dirty="0">
                <a:solidFill>
                  <a:srgbClr val="000000"/>
                </a:solidFill>
                <a:latin typeface="Tw Cen MT" panose="020B0602020104020603" pitchFamily="34" charset="0"/>
              </a:rPr>
              <a:t>. </a:t>
            </a:r>
          </a:p>
          <a:p>
            <a:pPr marL="457200" lvl="1" indent="0" algn="just">
              <a:buClr>
                <a:srgbClr val="ED7D31"/>
              </a:buClr>
              <a:buNone/>
            </a:pPr>
            <a:r>
              <a:rPr lang="fr-FR" dirty="0">
                <a:solidFill>
                  <a:srgbClr val="000000"/>
                </a:solidFill>
                <a:latin typeface="Tw Cen MT" panose="020B0602020104020603" pitchFamily="34" charset="0"/>
              </a:rPr>
              <a:t>Le département supporte effectivement plus de charge que la personne accompagnée. </a:t>
            </a:r>
            <a:r>
              <a:rPr lang="fr-FR" b="1" u="sng" dirty="0">
                <a:solidFill>
                  <a:srgbClr val="000000"/>
                </a:solidFill>
                <a:latin typeface="Tw Cen MT" panose="020B0602020104020603" pitchFamily="34" charset="0"/>
              </a:rPr>
              <a:t>De plus, sur la part payée par la personne s’applique un crédit d’impôt de 50%, soit dans notre exemple 3,2 euros. La part de financement public hors département (CNSA + crédit d’impôt) est donc de (10,24 + 3,2) = 13,44 euros de l’heure. On constate donc que pour un SAD tarifé, le département est le financeur public majoritaire.</a:t>
            </a:r>
            <a:endParaRPr lang="fr-FR" dirty="0">
              <a:solidFill>
                <a:srgbClr val="000000"/>
              </a:solidFill>
              <a:latin typeface="Tw Cen MT" panose="020B0602020104020603" pitchFamily="34" charset="0"/>
            </a:endParaRPr>
          </a:p>
          <a:p>
            <a:pPr marL="457200" lvl="1" indent="0" algn="just">
              <a:buClr>
                <a:srgbClr val="ED7D31"/>
              </a:buClr>
              <a:buNone/>
            </a:pPr>
            <a:r>
              <a:rPr lang="fr-FR" dirty="0">
                <a:solidFill>
                  <a:srgbClr val="000000"/>
                </a:solidFill>
                <a:latin typeface="Tw Cen MT" panose="020B0602020104020603" pitchFamily="34" charset="0"/>
              </a:rPr>
              <a:t>Coût mensuel pour la personne : </a:t>
            </a:r>
            <a:r>
              <a:rPr lang="fr-FR" b="1" dirty="0">
                <a:solidFill>
                  <a:srgbClr val="000000"/>
                </a:solidFill>
                <a:latin typeface="Tw Cen MT" panose="020B0602020104020603" pitchFamily="34" charset="0"/>
              </a:rPr>
              <a:t>6 X 34h= 204 euros/heure</a:t>
            </a:r>
            <a:r>
              <a:rPr lang="fr-FR" dirty="0">
                <a:solidFill>
                  <a:srgbClr val="000000"/>
                </a:solidFill>
                <a:latin typeface="Tw Cen MT" panose="020B0602020104020603" pitchFamily="34" charset="0"/>
              </a:rPr>
              <a:t> et après application du crédit d’impôt : </a:t>
            </a:r>
            <a:r>
              <a:rPr lang="fr-FR" b="1" dirty="0">
                <a:solidFill>
                  <a:srgbClr val="000000"/>
                </a:solidFill>
                <a:latin typeface="Tw Cen MT" panose="020B0602020104020603" pitchFamily="34" charset="0"/>
              </a:rPr>
              <a:t>102 euros/heure.</a:t>
            </a:r>
          </a:p>
        </p:txBody>
      </p:sp>
    </p:spTree>
    <p:extLst>
      <p:ext uri="{BB962C8B-B14F-4D97-AF65-F5344CB8AC3E}">
        <p14:creationId xmlns:p14="http://schemas.microsoft.com/office/powerpoint/2010/main" val="4670197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r>
              <a:rPr lang="fr-FR" dirty="0"/>
              <a:t>Les réformes depuis 2022</a:t>
            </a:r>
          </a:p>
        </p:txBody>
      </p:sp>
      <p:sp>
        <p:nvSpPr>
          <p:cNvPr id="5" name="Espace réservé du texte 4"/>
          <p:cNvSpPr>
            <a:spLocks noGrp="1"/>
          </p:cNvSpPr>
          <p:nvPr>
            <p:ph type="body" sz="quarter" idx="13"/>
          </p:nvPr>
        </p:nvSpPr>
        <p:spPr/>
        <p:txBody>
          <a:bodyPr>
            <a:normAutofit/>
          </a:bodyPr>
          <a:lstStyle/>
          <a:p>
            <a:pPr marL="0" indent="0" algn="ctr">
              <a:buNone/>
            </a:pPr>
            <a:r>
              <a:rPr lang="fr-FR" sz="4000" dirty="0"/>
              <a:t>La réforme du financement des services d’aide</a:t>
            </a:r>
          </a:p>
        </p:txBody>
      </p:sp>
    </p:spTree>
    <p:extLst>
      <p:ext uri="{BB962C8B-B14F-4D97-AF65-F5344CB8AC3E}">
        <p14:creationId xmlns:p14="http://schemas.microsoft.com/office/powerpoint/2010/main" val="4041418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2315688" y="269320"/>
            <a:ext cx="9609612" cy="617648"/>
          </a:xfrm>
        </p:spPr>
        <p:txBody>
          <a:bodyPr/>
          <a:lstStyle/>
          <a:p>
            <a:r>
              <a:rPr lang="fr-FR" dirty="0">
                <a:solidFill>
                  <a:srgbClr val="FFFFFF"/>
                </a:solidFill>
              </a:rPr>
              <a:t>SAAD: Le tarif plancher</a:t>
            </a:r>
            <a:endParaRPr lang="fr-FR" dirty="0"/>
          </a:p>
        </p:txBody>
      </p:sp>
      <p:sp>
        <p:nvSpPr>
          <p:cNvPr id="6" name="Rectangle 3"/>
          <p:cNvSpPr>
            <a:spLocks noGrp="1" noChangeArrowheads="1"/>
          </p:cNvSpPr>
          <p:nvPr>
            <p:ph type="body" sz="quarter" idx="13"/>
          </p:nvPr>
        </p:nvSpPr>
        <p:spPr>
          <a:xfrm>
            <a:off x="209550" y="1665288"/>
            <a:ext cx="11715750" cy="4759325"/>
          </a:xfrm>
        </p:spPr>
        <p:txBody>
          <a:bodyPr>
            <a:normAutofit/>
          </a:bodyPr>
          <a:lstStyle/>
          <a:p>
            <a:pPr eaLnBrk="1" hangingPunct="1">
              <a:lnSpc>
                <a:spcPct val="90000"/>
              </a:lnSpc>
              <a:buFont typeface="Wingdings" panose="05000000000000000000" pitchFamily="2" charset="2"/>
              <a:buNone/>
            </a:pPr>
            <a:endParaRPr lang="fr-FR" altLang="fr-FR" sz="1800" dirty="0"/>
          </a:p>
          <a:p>
            <a:pPr marL="342900" indent="-342900" algn="just" eaLnBrk="0" fontAlgn="base" hangingPunct="0">
              <a:lnSpc>
                <a:spcPct val="100000"/>
              </a:lnSpc>
              <a:spcBef>
                <a:spcPts val="600"/>
              </a:spcBef>
              <a:spcAft>
                <a:spcPts val="600"/>
              </a:spcAft>
              <a:buClr>
                <a:srgbClr val="A5C400"/>
              </a:buClr>
              <a:buSzPct val="125000"/>
              <a:buFont typeface="Franklin Gothic Book" pitchFamily="34" charset="0"/>
              <a:buChar char="■"/>
            </a:pPr>
            <a:r>
              <a:rPr lang="fr-FR" sz="2800" kern="0" dirty="0">
                <a:solidFill>
                  <a:srgbClr val="000000"/>
                </a:solidFill>
                <a:latin typeface="Tw Cen MT" pitchFamily="34" charset="0"/>
                <a:cs typeface="+mn-cs"/>
              </a:rPr>
              <a:t>Mise en place à compter du 1er janvier 2022 d’un tarif horaire national plancher pour l’APA, la PCH et l’aide ménagère, compensé à 100% par la CNSA pour l’APA et la PCH</a:t>
            </a:r>
          </a:p>
          <a:p>
            <a:pPr marL="0" lvl="0" indent="0" defTabSz="1219170">
              <a:lnSpc>
                <a:spcPct val="100000"/>
              </a:lnSpc>
              <a:spcBef>
                <a:spcPts val="0"/>
              </a:spcBef>
              <a:buClrTx/>
              <a:buSzTx/>
              <a:buNone/>
            </a:pPr>
            <a:endParaRPr lang="fr-FR" sz="2200" dirty="0">
              <a:solidFill>
                <a:srgbClr val="000000"/>
              </a:solidFill>
              <a:latin typeface="Tw Cen MT" panose="020B0602020104020603" pitchFamily="34" charset="0"/>
              <a:cs typeface="+mn-cs"/>
            </a:endParaRPr>
          </a:p>
          <a:p>
            <a:pPr marL="742950" lvl="1" indent="-285750" algn="just" eaLnBrk="0" fontAlgn="base" hangingPunct="0">
              <a:lnSpc>
                <a:spcPct val="100000"/>
              </a:lnSpc>
              <a:spcBef>
                <a:spcPts val="600"/>
              </a:spcBef>
              <a:spcAft>
                <a:spcPct val="0"/>
              </a:spcAft>
              <a:buClr>
                <a:srgbClr val="0578B3"/>
              </a:buClr>
              <a:buFont typeface="Franklin Gothic Book" pitchFamily="34" charset="0"/>
              <a:buChar char="•"/>
            </a:pPr>
            <a:r>
              <a:rPr lang="fr-FR" sz="2400" kern="0" dirty="0">
                <a:solidFill>
                  <a:srgbClr val="000000"/>
                </a:solidFill>
                <a:latin typeface="Tw Cen MT" pitchFamily="34" charset="0"/>
              </a:rPr>
              <a:t>Le montant est fixé chaque année par arrêté (22€/heure en 2022 réévalué à 23€/heure en 2023 et indexé par référence au montant de la majoration pour aide constante d'une tierce personne à partir de 2024) </a:t>
            </a:r>
          </a:p>
          <a:p>
            <a:pPr marL="742950" lvl="1" indent="-285750" algn="just" eaLnBrk="0" fontAlgn="base" hangingPunct="0">
              <a:lnSpc>
                <a:spcPct val="100000"/>
              </a:lnSpc>
              <a:spcBef>
                <a:spcPts val="600"/>
              </a:spcBef>
              <a:spcAft>
                <a:spcPct val="0"/>
              </a:spcAft>
              <a:buClr>
                <a:srgbClr val="0578B3"/>
              </a:buClr>
              <a:buFont typeface="Franklin Gothic Book" pitchFamily="34" charset="0"/>
              <a:buChar char="•"/>
            </a:pPr>
            <a:r>
              <a:rPr lang="fr-FR" sz="2400" kern="0" dirty="0">
                <a:solidFill>
                  <a:srgbClr val="000000"/>
                </a:solidFill>
                <a:latin typeface="Tw Cen MT" pitchFamily="34" charset="0"/>
              </a:rPr>
              <a:t>Il a donné lieu au relèvement des Plafonds d’Aide APA</a:t>
            </a:r>
          </a:p>
          <a:p>
            <a:pPr marL="342900" lvl="0" indent="-342900" algn="just" eaLnBrk="0" fontAlgn="base" hangingPunct="0">
              <a:lnSpc>
                <a:spcPct val="100000"/>
              </a:lnSpc>
              <a:spcBef>
                <a:spcPts val="600"/>
              </a:spcBef>
              <a:spcAft>
                <a:spcPts val="600"/>
              </a:spcAft>
              <a:buClr>
                <a:srgbClr val="A5C400"/>
              </a:buClr>
              <a:buSzPct val="125000"/>
              <a:buFont typeface="Franklin Gothic Book" pitchFamily="34" charset="0"/>
              <a:buChar char="■"/>
            </a:pPr>
            <a:r>
              <a:rPr lang="fr-FR" sz="2800" b="1" u="sng" kern="0" dirty="0">
                <a:solidFill>
                  <a:srgbClr val="000000"/>
                </a:solidFill>
                <a:latin typeface="Tw Cen MT" pitchFamily="34" charset="0"/>
              </a:rPr>
              <a:t>Mais:</a:t>
            </a:r>
            <a:r>
              <a:rPr lang="fr-FR" sz="2800" kern="0" dirty="0">
                <a:solidFill>
                  <a:srgbClr val="000000"/>
                </a:solidFill>
                <a:latin typeface="Tw Cen MT" pitchFamily="34" charset="0"/>
              </a:rPr>
              <a:t> </a:t>
            </a:r>
          </a:p>
          <a:p>
            <a:pPr marL="742950" lvl="1" indent="-285750" algn="just" eaLnBrk="0" fontAlgn="base" hangingPunct="0">
              <a:lnSpc>
                <a:spcPct val="100000"/>
              </a:lnSpc>
              <a:spcBef>
                <a:spcPts val="600"/>
              </a:spcBef>
              <a:spcAft>
                <a:spcPct val="0"/>
              </a:spcAft>
              <a:buClr>
                <a:srgbClr val="0578B3"/>
              </a:buClr>
              <a:buFont typeface="Franklin Gothic Book" pitchFamily="34" charset="0"/>
              <a:buChar char="•"/>
            </a:pPr>
            <a:r>
              <a:rPr lang="fr-FR" sz="2400" kern="0" dirty="0">
                <a:solidFill>
                  <a:srgbClr val="000000"/>
                </a:solidFill>
                <a:latin typeface="Tw Cen MT" pitchFamily="34" charset="0"/>
              </a:rPr>
              <a:t>Le montant du tarif plancher est le même pour les SAAD tarifés et non tarifés</a:t>
            </a:r>
          </a:p>
          <a:p>
            <a:pPr marL="457200" lvl="1" indent="0" algn="just" eaLnBrk="0" fontAlgn="base" hangingPunct="0">
              <a:lnSpc>
                <a:spcPct val="100000"/>
              </a:lnSpc>
              <a:spcBef>
                <a:spcPts val="600"/>
              </a:spcBef>
              <a:spcAft>
                <a:spcPct val="0"/>
              </a:spcAft>
              <a:buClr>
                <a:srgbClr val="0578B3"/>
              </a:buClr>
              <a:buNone/>
            </a:pPr>
            <a:endParaRPr lang="fr-FR" sz="2400" kern="0" dirty="0">
              <a:solidFill>
                <a:srgbClr val="000000"/>
              </a:solidFill>
              <a:latin typeface="Tw Cen MT" pitchFamily="34" charset="0"/>
            </a:endParaRPr>
          </a:p>
        </p:txBody>
      </p:sp>
    </p:spTree>
    <p:extLst>
      <p:ext uri="{BB962C8B-B14F-4D97-AF65-F5344CB8AC3E}">
        <p14:creationId xmlns:p14="http://schemas.microsoft.com/office/powerpoint/2010/main" val="10179895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2315688" y="269320"/>
            <a:ext cx="9609612" cy="617648"/>
          </a:xfrm>
        </p:spPr>
        <p:txBody>
          <a:bodyPr/>
          <a:lstStyle/>
          <a:p>
            <a:r>
              <a:rPr lang="fr-FR" dirty="0">
                <a:solidFill>
                  <a:srgbClr val="FFFFFF"/>
                </a:solidFill>
              </a:rPr>
              <a:t>SAAD: La dotation complémentaire </a:t>
            </a:r>
            <a:endParaRPr lang="fr-FR" dirty="0"/>
          </a:p>
        </p:txBody>
      </p:sp>
      <p:sp>
        <p:nvSpPr>
          <p:cNvPr id="6" name="Rectangle 3"/>
          <p:cNvSpPr>
            <a:spLocks noGrp="1" noChangeArrowheads="1"/>
          </p:cNvSpPr>
          <p:nvPr>
            <p:ph type="body" sz="quarter" idx="13"/>
          </p:nvPr>
        </p:nvSpPr>
        <p:spPr>
          <a:xfrm>
            <a:off x="209550" y="1665288"/>
            <a:ext cx="11715750" cy="4759325"/>
          </a:xfrm>
        </p:spPr>
        <p:txBody>
          <a:bodyPr>
            <a:normAutofit fontScale="62500" lnSpcReduction="20000"/>
          </a:bodyPr>
          <a:lstStyle/>
          <a:p>
            <a:pPr eaLnBrk="1" hangingPunct="1">
              <a:lnSpc>
                <a:spcPct val="90000"/>
              </a:lnSpc>
              <a:buFont typeface="Wingdings" panose="05000000000000000000" pitchFamily="2" charset="2"/>
              <a:buNone/>
            </a:pPr>
            <a:endParaRPr lang="fr-FR" altLang="fr-FR" sz="1800" dirty="0"/>
          </a:p>
          <a:p>
            <a:pPr marL="342900" indent="-342900" algn="just" eaLnBrk="0" fontAlgn="base" hangingPunct="0">
              <a:lnSpc>
                <a:spcPct val="100000"/>
              </a:lnSpc>
              <a:spcBef>
                <a:spcPts val="600"/>
              </a:spcBef>
              <a:spcAft>
                <a:spcPts val="600"/>
              </a:spcAft>
              <a:buClr>
                <a:srgbClr val="A5C400"/>
              </a:buClr>
              <a:buSzPct val="125000"/>
              <a:buFont typeface="Franklin Gothic Book" pitchFamily="34" charset="0"/>
              <a:buChar char="■"/>
            </a:pPr>
            <a:r>
              <a:rPr lang="fr-FR" sz="3200" kern="0" dirty="0">
                <a:solidFill>
                  <a:srgbClr val="000000"/>
                </a:solidFill>
                <a:latin typeface="Tw Cen MT" pitchFamily="34" charset="0"/>
                <a:cs typeface="+mn-cs"/>
              </a:rPr>
              <a:t>La dotation complémentaire est la généralisation de la préfiguration « 50 millions » de 2019. Selon la communication du Gouvernement, la dotation vise à améliorer le financement des SAAD de 3 euros/heure en moyenne.</a:t>
            </a:r>
          </a:p>
          <a:p>
            <a:pPr marL="342900" indent="-342900" algn="just" eaLnBrk="0" fontAlgn="base" hangingPunct="0">
              <a:lnSpc>
                <a:spcPct val="100000"/>
              </a:lnSpc>
              <a:spcBef>
                <a:spcPts val="600"/>
              </a:spcBef>
              <a:spcAft>
                <a:spcPts val="600"/>
              </a:spcAft>
              <a:buClr>
                <a:srgbClr val="A5C400"/>
              </a:buClr>
              <a:buSzPct val="125000"/>
              <a:buFont typeface="Franklin Gothic Book" pitchFamily="34" charset="0"/>
              <a:buChar char="■"/>
            </a:pPr>
            <a:r>
              <a:rPr lang="fr-FR" sz="3200" kern="0" dirty="0">
                <a:solidFill>
                  <a:srgbClr val="000000"/>
                </a:solidFill>
                <a:latin typeface="Tw Cen MT" pitchFamily="34" charset="0"/>
                <a:cs typeface="+mn-cs"/>
              </a:rPr>
              <a:t>Principe de la dotation</a:t>
            </a:r>
          </a:p>
          <a:p>
            <a:pPr marL="742950" lvl="1" indent="-285750" algn="just" eaLnBrk="0" fontAlgn="base" hangingPunct="0">
              <a:lnSpc>
                <a:spcPct val="110000"/>
              </a:lnSpc>
              <a:spcBef>
                <a:spcPts val="600"/>
              </a:spcBef>
              <a:spcAft>
                <a:spcPct val="0"/>
              </a:spcAft>
              <a:buClr>
                <a:srgbClr val="0578B3"/>
              </a:buClr>
              <a:buFont typeface="Franklin Gothic Book" pitchFamily="34" charset="0"/>
              <a:buChar char="•"/>
            </a:pPr>
            <a:r>
              <a:rPr lang="fr-FR" sz="2600" kern="0" dirty="0">
                <a:solidFill>
                  <a:srgbClr val="000000"/>
                </a:solidFill>
                <a:latin typeface="Tw Cen MT" pitchFamily="34" charset="0"/>
              </a:rPr>
              <a:t>Une dotation facultative : les Conseils départementaux ne sont pas tenus de s’engager dans ce dispositif;</a:t>
            </a:r>
          </a:p>
          <a:p>
            <a:pPr marL="742950" lvl="1" indent="-285750" algn="just" eaLnBrk="0" fontAlgn="base" hangingPunct="0">
              <a:lnSpc>
                <a:spcPct val="110000"/>
              </a:lnSpc>
              <a:spcBef>
                <a:spcPts val="600"/>
              </a:spcBef>
              <a:spcAft>
                <a:spcPct val="0"/>
              </a:spcAft>
              <a:buClr>
                <a:srgbClr val="0578B3"/>
              </a:buClr>
              <a:buFont typeface="Franklin Gothic Book" pitchFamily="34" charset="0"/>
              <a:buChar char="•"/>
            </a:pPr>
            <a:r>
              <a:rPr lang="fr-FR" sz="2600" kern="0" dirty="0">
                <a:solidFill>
                  <a:srgbClr val="000000"/>
                </a:solidFill>
                <a:latin typeface="Tw Cen MT" pitchFamily="34" charset="0"/>
              </a:rPr>
              <a:t>Ouverte aux SAAD tarifés et non tarifés avec engagement de limiter le reste à charge pour ces derniers mais …</a:t>
            </a:r>
          </a:p>
          <a:p>
            <a:pPr marL="742950" lvl="1" indent="-285750" algn="just" eaLnBrk="0" fontAlgn="base" hangingPunct="0">
              <a:lnSpc>
                <a:spcPct val="110000"/>
              </a:lnSpc>
              <a:spcBef>
                <a:spcPts val="600"/>
              </a:spcBef>
              <a:spcAft>
                <a:spcPct val="0"/>
              </a:spcAft>
              <a:buClr>
                <a:srgbClr val="0578B3"/>
              </a:buClr>
              <a:buFont typeface="Franklin Gothic Book" pitchFamily="34" charset="0"/>
              <a:buChar char="•"/>
            </a:pPr>
            <a:r>
              <a:rPr lang="fr-FR" sz="2600" kern="0" dirty="0">
                <a:solidFill>
                  <a:srgbClr val="000000"/>
                </a:solidFill>
                <a:latin typeface="Tw Cen MT" pitchFamily="34" charset="0"/>
              </a:rPr>
              <a:t>…. Pas pour tous les SAAD: il y a sélection sur appel à candidatures (AAC) et obligation de signer un CPOM;</a:t>
            </a:r>
          </a:p>
          <a:p>
            <a:pPr marL="342900" lvl="0" indent="-342900" algn="just" eaLnBrk="0" fontAlgn="base" hangingPunct="0">
              <a:lnSpc>
                <a:spcPct val="100000"/>
              </a:lnSpc>
              <a:spcBef>
                <a:spcPts val="600"/>
              </a:spcBef>
              <a:spcAft>
                <a:spcPts val="600"/>
              </a:spcAft>
              <a:buClr>
                <a:srgbClr val="A5C400"/>
              </a:buClr>
              <a:buSzPct val="125000"/>
              <a:buFont typeface="Franklin Gothic Book" pitchFamily="34" charset="0"/>
              <a:buChar char="■"/>
            </a:pPr>
            <a:r>
              <a:rPr lang="fr-FR" sz="3200" kern="0" dirty="0">
                <a:solidFill>
                  <a:srgbClr val="000000"/>
                </a:solidFill>
                <a:latin typeface="Tw Cen MT" pitchFamily="34" charset="0"/>
              </a:rPr>
              <a:t>Une dotation qui doit financer des objectifs parmi ceux cités par le CASF:</a:t>
            </a:r>
          </a:p>
          <a:p>
            <a:pPr marL="742950" lvl="1" indent="-285750" algn="just" eaLnBrk="0" fontAlgn="base" hangingPunct="0">
              <a:lnSpc>
                <a:spcPct val="110000"/>
              </a:lnSpc>
              <a:spcBef>
                <a:spcPts val="600"/>
              </a:spcBef>
              <a:spcAft>
                <a:spcPct val="0"/>
              </a:spcAft>
              <a:buClr>
                <a:srgbClr val="0578B3"/>
              </a:buClr>
              <a:buFont typeface="Franklin Gothic Book" pitchFamily="34" charset="0"/>
              <a:buChar char="•"/>
            </a:pPr>
            <a:r>
              <a:rPr lang="fr-FR" sz="2600" kern="0" dirty="0">
                <a:solidFill>
                  <a:srgbClr val="000000"/>
                </a:solidFill>
                <a:latin typeface="Tw Cen MT" pitchFamily="34" charset="0"/>
              </a:rPr>
              <a:t>Accompagner des personnes dont le profil de prise en charge présente des spécificités ;</a:t>
            </a:r>
          </a:p>
          <a:p>
            <a:pPr marL="742950" lvl="1" indent="-285750" algn="just" eaLnBrk="0" fontAlgn="base" hangingPunct="0">
              <a:lnSpc>
                <a:spcPct val="110000"/>
              </a:lnSpc>
              <a:spcBef>
                <a:spcPts val="600"/>
              </a:spcBef>
              <a:spcAft>
                <a:spcPct val="0"/>
              </a:spcAft>
              <a:buClr>
                <a:srgbClr val="0578B3"/>
              </a:buClr>
              <a:buFont typeface="Franklin Gothic Book" pitchFamily="34" charset="0"/>
              <a:buChar char="•"/>
            </a:pPr>
            <a:r>
              <a:rPr lang="fr-FR" sz="2600" kern="0" dirty="0">
                <a:solidFill>
                  <a:srgbClr val="000000"/>
                </a:solidFill>
                <a:latin typeface="Tw Cen MT" pitchFamily="34" charset="0"/>
              </a:rPr>
              <a:t>Intervenir sur une amplitude horaire incluant les soirs, les week-ends et les jours fériés ;</a:t>
            </a:r>
          </a:p>
          <a:p>
            <a:pPr marL="742950" lvl="1" indent="-285750" algn="just" eaLnBrk="0" fontAlgn="base" hangingPunct="0">
              <a:lnSpc>
                <a:spcPct val="110000"/>
              </a:lnSpc>
              <a:spcBef>
                <a:spcPts val="600"/>
              </a:spcBef>
              <a:spcAft>
                <a:spcPct val="0"/>
              </a:spcAft>
              <a:buClr>
                <a:srgbClr val="0578B3"/>
              </a:buClr>
              <a:buFont typeface="Franklin Gothic Book" pitchFamily="34" charset="0"/>
              <a:buChar char="•"/>
            </a:pPr>
            <a:r>
              <a:rPr lang="fr-FR" sz="2600" kern="0" dirty="0">
                <a:solidFill>
                  <a:srgbClr val="000000"/>
                </a:solidFill>
                <a:latin typeface="Tw Cen MT" pitchFamily="34" charset="0"/>
              </a:rPr>
              <a:t>Contribuer à la couverture des besoins de l’ensemble du territoire ;</a:t>
            </a:r>
          </a:p>
          <a:p>
            <a:pPr marL="742950" lvl="1" indent="-285750" algn="just" eaLnBrk="0" fontAlgn="base" hangingPunct="0">
              <a:lnSpc>
                <a:spcPct val="110000"/>
              </a:lnSpc>
              <a:spcBef>
                <a:spcPts val="600"/>
              </a:spcBef>
              <a:spcAft>
                <a:spcPct val="0"/>
              </a:spcAft>
              <a:buClr>
                <a:srgbClr val="0578B3"/>
              </a:buClr>
              <a:buFont typeface="Franklin Gothic Book" pitchFamily="34" charset="0"/>
              <a:buChar char="•"/>
            </a:pPr>
            <a:r>
              <a:rPr lang="fr-FR" sz="2600" kern="0" dirty="0">
                <a:solidFill>
                  <a:srgbClr val="000000"/>
                </a:solidFill>
                <a:latin typeface="Tw Cen MT" pitchFamily="34" charset="0"/>
              </a:rPr>
              <a:t>Apporter un soutien aux aidants des personnes accompagnées ;</a:t>
            </a:r>
          </a:p>
          <a:p>
            <a:pPr marL="742950" lvl="1" indent="-285750" algn="just" eaLnBrk="0" fontAlgn="base" hangingPunct="0">
              <a:lnSpc>
                <a:spcPct val="110000"/>
              </a:lnSpc>
              <a:spcBef>
                <a:spcPts val="600"/>
              </a:spcBef>
              <a:spcAft>
                <a:spcPct val="0"/>
              </a:spcAft>
              <a:buClr>
                <a:srgbClr val="0578B3"/>
              </a:buClr>
              <a:buFont typeface="Franklin Gothic Book" pitchFamily="34" charset="0"/>
              <a:buChar char="•"/>
            </a:pPr>
            <a:r>
              <a:rPr lang="fr-FR" sz="2600" kern="0" dirty="0">
                <a:solidFill>
                  <a:srgbClr val="000000"/>
                </a:solidFill>
                <a:latin typeface="Tw Cen MT" pitchFamily="34" charset="0"/>
              </a:rPr>
              <a:t>Améliorer la qualité de vie au travail des intervenants ;</a:t>
            </a:r>
          </a:p>
          <a:p>
            <a:pPr marL="742950" lvl="1" indent="-285750" algn="just" eaLnBrk="0" fontAlgn="base" hangingPunct="0">
              <a:lnSpc>
                <a:spcPct val="110000"/>
              </a:lnSpc>
              <a:spcBef>
                <a:spcPts val="600"/>
              </a:spcBef>
              <a:spcAft>
                <a:spcPct val="0"/>
              </a:spcAft>
              <a:buClr>
                <a:srgbClr val="0578B3"/>
              </a:buClr>
              <a:buFont typeface="Franklin Gothic Book" pitchFamily="34" charset="0"/>
              <a:buChar char="•"/>
            </a:pPr>
            <a:r>
              <a:rPr lang="fr-FR" sz="2600" kern="0" dirty="0">
                <a:solidFill>
                  <a:srgbClr val="000000"/>
                </a:solidFill>
                <a:latin typeface="Tw Cen MT" pitchFamily="34" charset="0"/>
              </a:rPr>
              <a:t>Lutter contre l’isolement des personnes accompagnées.</a:t>
            </a:r>
          </a:p>
        </p:txBody>
      </p:sp>
    </p:spTree>
    <p:extLst>
      <p:ext uri="{BB962C8B-B14F-4D97-AF65-F5344CB8AC3E}">
        <p14:creationId xmlns:p14="http://schemas.microsoft.com/office/powerpoint/2010/main" val="9524284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2315688" y="269320"/>
            <a:ext cx="9609612" cy="617648"/>
          </a:xfrm>
        </p:spPr>
        <p:txBody>
          <a:bodyPr/>
          <a:lstStyle/>
          <a:p>
            <a:r>
              <a:rPr lang="fr-FR" dirty="0">
                <a:solidFill>
                  <a:srgbClr val="FFFFFF"/>
                </a:solidFill>
              </a:rPr>
              <a:t>SAAD: La dotation complémentaire </a:t>
            </a:r>
            <a:endParaRPr lang="fr-FR" dirty="0"/>
          </a:p>
        </p:txBody>
      </p:sp>
      <p:sp>
        <p:nvSpPr>
          <p:cNvPr id="6" name="Rectangle 3"/>
          <p:cNvSpPr>
            <a:spLocks noGrp="1" noChangeArrowheads="1"/>
          </p:cNvSpPr>
          <p:nvPr>
            <p:ph type="body" sz="quarter" idx="13"/>
          </p:nvPr>
        </p:nvSpPr>
        <p:spPr>
          <a:xfrm>
            <a:off x="209550" y="1665288"/>
            <a:ext cx="11715750" cy="4759325"/>
          </a:xfrm>
        </p:spPr>
        <p:txBody>
          <a:bodyPr>
            <a:normAutofit fontScale="85000" lnSpcReduction="10000"/>
          </a:bodyPr>
          <a:lstStyle/>
          <a:p>
            <a:pPr eaLnBrk="1" hangingPunct="1">
              <a:lnSpc>
                <a:spcPct val="90000"/>
              </a:lnSpc>
              <a:buFont typeface="Wingdings" panose="05000000000000000000" pitchFamily="2" charset="2"/>
              <a:buNone/>
            </a:pPr>
            <a:endParaRPr lang="fr-FR" altLang="fr-FR" sz="1800" dirty="0"/>
          </a:p>
          <a:p>
            <a:pPr marL="342900" lvl="0" indent="-342900" algn="just" eaLnBrk="0" fontAlgn="base" hangingPunct="0">
              <a:lnSpc>
                <a:spcPct val="100000"/>
              </a:lnSpc>
              <a:spcBef>
                <a:spcPts val="600"/>
              </a:spcBef>
              <a:spcAft>
                <a:spcPts val="600"/>
              </a:spcAft>
              <a:buClr>
                <a:srgbClr val="A5C400"/>
              </a:buClr>
              <a:buSzPct val="125000"/>
              <a:buFont typeface="Franklin Gothic Book" pitchFamily="34" charset="0"/>
              <a:buChar char="■"/>
            </a:pPr>
            <a:r>
              <a:rPr lang="fr-FR" sz="2800" kern="0" dirty="0">
                <a:solidFill>
                  <a:srgbClr val="000000"/>
                </a:solidFill>
                <a:latin typeface="Tw Cen MT" pitchFamily="34" charset="0"/>
              </a:rPr>
              <a:t>Le cadrage financier… pour les services:</a:t>
            </a:r>
          </a:p>
          <a:p>
            <a:pPr marL="742950" lvl="1" indent="-285750" algn="just" eaLnBrk="0" fontAlgn="base" hangingPunct="0">
              <a:lnSpc>
                <a:spcPct val="110000"/>
              </a:lnSpc>
              <a:spcBef>
                <a:spcPts val="600"/>
              </a:spcBef>
              <a:spcAft>
                <a:spcPct val="0"/>
              </a:spcAft>
              <a:buClr>
                <a:srgbClr val="0578B3"/>
              </a:buClr>
              <a:buFont typeface="Franklin Gothic Book" pitchFamily="34" charset="0"/>
              <a:buChar char="•"/>
            </a:pPr>
            <a:r>
              <a:rPr lang="fr-FR" sz="2600" kern="0" dirty="0">
                <a:solidFill>
                  <a:srgbClr val="000000"/>
                </a:solidFill>
                <a:latin typeface="Tw Cen MT" pitchFamily="34" charset="0"/>
              </a:rPr>
              <a:t>Un versement à la main du département avec une préconisation d’une dotation plutôt que d’une majoration du tarif horaire;</a:t>
            </a:r>
          </a:p>
          <a:p>
            <a:pPr marL="742950" lvl="1" indent="-285750" algn="just" eaLnBrk="0" fontAlgn="base" hangingPunct="0">
              <a:lnSpc>
                <a:spcPct val="110000"/>
              </a:lnSpc>
              <a:spcBef>
                <a:spcPts val="600"/>
              </a:spcBef>
              <a:spcAft>
                <a:spcPct val="0"/>
              </a:spcAft>
              <a:buClr>
                <a:srgbClr val="0578B3"/>
              </a:buClr>
              <a:buFont typeface="Franklin Gothic Book" pitchFamily="34" charset="0"/>
              <a:buChar char="•"/>
            </a:pPr>
            <a:r>
              <a:rPr lang="fr-FR" sz="2600" kern="0" dirty="0">
                <a:solidFill>
                  <a:srgbClr val="000000"/>
                </a:solidFill>
                <a:latin typeface="Tw Cen MT" pitchFamily="34" charset="0"/>
              </a:rPr>
              <a:t>Une dotation qui ne peut se substituer aux financements préexistants mais qui doit s’ajouter à eux</a:t>
            </a:r>
          </a:p>
          <a:p>
            <a:pPr marL="742950" lvl="1" indent="-285750" algn="just" eaLnBrk="0" fontAlgn="base" hangingPunct="0">
              <a:lnSpc>
                <a:spcPct val="110000"/>
              </a:lnSpc>
              <a:spcBef>
                <a:spcPts val="600"/>
              </a:spcBef>
              <a:spcAft>
                <a:spcPct val="0"/>
              </a:spcAft>
              <a:buClr>
                <a:srgbClr val="0578B3"/>
              </a:buClr>
              <a:buFont typeface="Franklin Gothic Book" pitchFamily="34" charset="0"/>
              <a:buChar char="•"/>
            </a:pPr>
            <a:r>
              <a:rPr lang="fr-FR" sz="2600" kern="0" dirty="0">
                <a:solidFill>
                  <a:srgbClr val="000000"/>
                </a:solidFill>
                <a:latin typeface="Tw Cen MT" pitchFamily="34" charset="0"/>
              </a:rPr>
              <a:t>Mais une nature ambiguë: un financement d’actions ou une part variable de tarification…</a:t>
            </a:r>
          </a:p>
          <a:p>
            <a:pPr marL="342900" lvl="0" indent="-342900" algn="just" eaLnBrk="0" fontAlgn="base" hangingPunct="0">
              <a:lnSpc>
                <a:spcPct val="100000"/>
              </a:lnSpc>
              <a:spcBef>
                <a:spcPts val="600"/>
              </a:spcBef>
              <a:spcAft>
                <a:spcPts val="600"/>
              </a:spcAft>
              <a:buClr>
                <a:srgbClr val="A5C400"/>
              </a:buClr>
              <a:buSzPct val="125000"/>
              <a:buFont typeface="Franklin Gothic Book" pitchFamily="34" charset="0"/>
              <a:buChar char="■"/>
            </a:pPr>
            <a:r>
              <a:rPr lang="fr-FR" sz="2800" kern="0" dirty="0">
                <a:solidFill>
                  <a:srgbClr val="000000"/>
                </a:solidFill>
                <a:latin typeface="Tw Cen MT" pitchFamily="34" charset="0"/>
              </a:rPr>
              <a:t>Le cadrage financier… pour les départements:</a:t>
            </a:r>
          </a:p>
          <a:p>
            <a:pPr marL="742950" lvl="1" indent="-285750" algn="just" eaLnBrk="0" fontAlgn="base" hangingPunct="0">
              <a:lnSpc>
                <a:spcPct val="110000"/>
              </a:lnSpc>
              <a:spcBef>
                <a:spcPts val="600"/>
              </a:spcBef>
              <a:spcAft>
                <a:spcPct val="0"/>
              </a:spcAft>
              <a:buClr>
                <a:srgbClr val="0578B3"/>
              </a:buClr>
              <a:buFont typeface="Franklin Gothic Book" pitchFamily="34" charset="0"/>
              <a:buChar char="•"/>
            </a:pPr>
            <a:r>
              <a:rPr lang="fr-FR" sz="2600" kern="0" dirty="0">
                <a:solidFill>
                  <a:srgbClr val="000000"/>
                </a:solidFill>
                <a:latin typeface="Tw Cen MT" pitchFamily="34" charset="0"/>
              </a:rPr>
              <a:t>Une compensation à 100% par la CNSA sur la base forfaitaire de 3 euros/heure d’APA et de PCH effectuées par les services retenus et indexée sur l’inflation. Le montant prévisionnel de cette dotation est de 480 M€ en 2025 et 780 M€ en 2030;</a:t>
            </a:r>
          </a:p>
          <a:p>
            <a:pPr marL="742950" lvl="1" indent="-285750" algn="just" eaLnBrk="0" fontAlgn="base" hangingPunct="0">
              <a:lnSpc>
                <a:spcPct val="110000"/>
              </a:lnSpc>
              <a:spcBef>
                <a:spcPts val="600"/>
              </a:spcBef>
              <a:spcAft>
                <a:spcPct val="0"/>
              </a:spcAft>
              <a:buClr>
                <a:srgbClr val="0578B3"/>
              </a:buClr>
              <a:buFont typeface="Franklin Gothic Book" pitchFamily="34" charset="0"/>
              <a:buChar char="•"/>
            </a:pPr>
            <a:r>
              <a:rPr lang="fr-FR" sz="2600" kern="0" dirty="0">
                <a:solidFill>
                  <a:srgbClr val="000000"/>
                </a:solidFill>
                <a:latin typeface="Tw Cen MT" pitchFamily="34" charset="0"/>
              </a:rPr>
              <a:t>Cette compensation prend la forme d’un concours APA et PCH.</a:t>
            </a:r>
          </a:p>
        </p:txBody>
      </p:sp>
    </p:spTree>
    <p:extLst>
      <p:ext uri="{BB962C8B-B14F-4D97-AF65-F5344CB8AC3E}">
        <p14:creationId xmlns:p14="http://schemas.microsoft.com/office/powerpoint/2010/main" val="22571827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a:solidFill>
                  <a:srgbClr val="FFFFFF"/>
                </a:solidFill>
              </a:rPr>
              <a:t>Réforme?</a:t>
            </a:r>
            <a:endParaRPr lang="fr-FR" dirty="0"/>
          </a:p>
        </p:txBody>
      </p:sp>
      <p:sp>
        <p:nvSpPr>
          <p:cNvPr id="3" name="Espace réservé du texte 2"/>
          <p:cNvSpPr>
            <a:spLocks noGrp="1"/>
          </p:cNvSpPr>
          <p:nvPr>
            <p:ph type="body" sz="quarter" idx="13"/>
          </p:nvPr>
        </p:nvSpPr>
        <p:spPr>
          <a:xfrm>
            <a:off x="210238" y="1664538"/>
            <a:ext cx="11563946" cy="5003389"/>
          </a:xfrm>
        </p:spPr>
        <p:txBody>
          <a:bodyPr>
            <a:normAutofit fontScale="92500" lnSpcReduction="20000"/>
          </a:bodyPr>
          <a:lstStyle/>
          <a:p>
            <a:r>
              <a:rPr lang="fr-FR" sz="2400" b="1" dirty="0">
                <a:solidFill>
                  <a:schemeClr val="tx2"/>
                </a:solidFill>
                <a:latin typeface="Tw Cen MT" panose="020B0602020104020603" pitchFamily="34" charset="0"/>
              </a:rPr>
              <a:t>Malgré les nouveaux financements de la LFSS 2022, les disparités territoriales demeurent:</a:t>
            </a:r>
          </a:p>
          <a:p>
            <a:pPr marL="0" indent="0">
              <a:buNone/>
            </a:pPr>
            <a:r>
              <a:rPr lang="fr-FR" sz="2200" dirty="0">
                <a:latin typeface="Tw Cen MT" panose="020B0602020104020603" pitchFamily="34" charset="0"/>
              </a:rPr>
              <a:t>En premier lieu une inégalité des bénéficiaires de prise en charge avec:</a:t>
            </a:r>
          </a:p>
          <a:p>
            <a:pPr>
              <a:buFontTx/>
              <a:buChar char="-"/>
            </a:pPr>
            <a:r>
              <a:rPr lang="fr-FR" sz="2200" dirty="0">
                <a:latin typeface="Tw Cen MT" panose="020B0602020104020603" pitchFamily="34" charset="0"/>
              </a:rPr>
              <a:t>Pas de visibilité sur les plans APA et PCH élaborés par les conseils départementaux;</a:t>
            </a:r>
          </a:p>
          <a:p>
            <a:pPr>
              <a:buFontTx/>
              <a:buChar char="-"/>
            </a:pPr>
            <a:r>
              <a:rPr lang="fr-FR" sz="2200" dirty="0">
                <a:latin typeface="Tw Cen MT" panose="020B0602020104020603" pitchFamily="34" charset="0"/>
              </a:rPr>
              <a:t>Maintien de la distinction entre SAAD tarifés et non tarifés avec une absence de visibilité sur les prix des SAAD non tarifés</a:t>
            </a:r>
          </a:p>
          <a:p>
            <a:pPr marL="0" indent="0">
              <a:buNone/>
            </a:pPr>
            <a:endParaRPr lang="fr-FR" sz="2400" b="1" dirty="0">
              <a:solidFill>
                <a:schemeClr val="tx2"/>
              </a:solidFill>
              <a:latin typeface="Tw Cen MT" panose="020B0602020104020603" pitchFamily="34" charset="0"/>
            </a:endParaRPr>
          </a:p>
          <a:p>
            <a:pPr lvl="0">
              <a:buClr>
                <a:srgbClr val="0578B3"/>
              </a:buClr>
            </a:pPr>
            <a:r>
              <a:rPr lang="fr-FR" sz="2400" b="1" dirty="0">
                <a:solidFill>
                  <a:srgbClr val="0578B3"/>
                </a:solidFill>
                <a:latin typeface="Tw Cen MT" panose="020B0602020104020603" pitchFamily="34" charset="0"/>
              </a:rPr>
              <a:t>Les mesures de la LFSS 2022 visent à atténuer ces disparités sans y parvenir totalement</a:t>
            </a:r>
            <a:endParaRPr lang="fr-FR" sz="2400" dirty="0">
              <a:solidFill>
                <a:srgbClr val="3F3F3F"/>
              </a:solidFill>
              <a:latin typeface="Tw Cen MT" panose="020B0602020104020603" pitchFamily="34" charset="0"/>
            </a:endParaRPr>
          </a:p>
          <a:p>
            <a:pPr marL="0" indent="0">
              <a:buNone/>
            </a:pPr>
            <a:r>
              <a:rPr lang="fr-FR" sz="2200" dirty="0">
                <a:latin typeface="Tw Cen MT" panose="020B0602020104020603" pitchFamily="34" charset="0"/>
              </a:rPr>
              <a:t>Ainsi:</a:t>
            </a:r>
          </a:p>
          <a:p>
            <a:pPr>
              <a:buFontTx/>
              <a:buChar char="-"/>
            </a:pPr>
            <a:r>
              <a:rPr lang="fr-FR" sz="2200" dirty="0">
                <a:latin typeface="Tw Cen MT" panose="020B0602020104020603" pitchFamily="34" charset="0"/>
              </a:rPr>
              <a:t>L’attribution de la dotation complémentaire aux SAAD non tarifés implique une limitation du reste à charge dont les modalités resteront ouvertes lors de la négociation du CPOM;</a:t>
            </a:r>
          </a:p>
          <a:p>
            <a:pPr>
              <a:buFontTx/>
              <a:buChar char="-"/>
            </a:pPr>
            <a:r>
              <a:rPr lang="fr-FR" sz="2200" dirty="0">
                <a:solidFill>
                  <a:srgbClr val="3F3F3F"/>
                </a:solidFill>
                <a:latin typeface="Tw Cen MT" panose="020B0602020104020603" pitchFamily="34" charset="0"/>
              </a:rPr>
              <a:t>UNA a noté une augmentation des </a:t>
            </a:r>
            <a:r>
              <a:rPr lang="fr-FR" sz="2200" dirty="0" err="1">
                <a:solidFill>
                  <a:srgbClr val="3F3F3F"/>
                </a:solidFill>
                <a:latin typeface="Tw Cen MT" panose="020B0602020104020603" pitchFamily="34" charset="0"/>
              </a:rPr>
              <a:t>détarifications</a:t>
            </a:r>
            <a:r>
              <a:rPr lang="fr-FR" sz="2200" dirty="0">
                <a:solidFill>
                  <a:srgbClr val="3F3F3F"/>
                </a:solidFill>
                <a:latin typeface="Tw Cen MT" panose="020B0602020104020603" pitchFamily="34" charset="0"/>
              </a:rPr>
              <a:t> au sein des départements (enquête UNA du 31 octobre 2023: au moins 10 départements envisagent de </a:t>
            </a:r>
            <a:r>
              <a:rPr lang="fr-FR" sz="2200" dirty="0" err="1">
                <a:solidFill>
                  <a:srgbClr val="3F3F3F"/>
                </a:solidFill>
                <a:latin typeface="Tw Cen MT" panose="020B0602020104020603" pitchFamily="34" charset="0"/>
              </a:rPr>
              <a:t>détarifer</a:t>
            </a:r>
            <a:r>
              <a:rPr lang="fr-FR" sz="2200" dirty="0">
                <a:solidFill>
                  <a:srgbClr val="3F3F3F"/>
                </a:solidFill>
                <a:latin typeface="Tw Cen MT" panose="020B0602020104020603" pitchFamily="34" charset="0"/>
              </a:rPr>
              <a:t> tous les services).</a:t>
            </a:r>
          </a:p>
          <a:p>
            <a:pPr marL="0" indent="0">
              <a:buNone/>
            </a:pPr>
            <a:endParaRPr lang="fr-FR" sz="2200" dirty="0">
              <a:solidFill>
                <a:srgbClr val="3F3F3F"/>
              </a:solidFill>
              <a:latin typeface="Tw Cen MT" panose="020B0602020104020603" pitchFamily="34" charset="0"/>
            </a:endParaRPr>
          </a:p>
          <a:p>
            <a:pPr lvl="0">
              <a:buClr>
                <a:srgbClr val="0578B3"/>
              </a:buClr>
            </a:pPr>
            <a:r>
              <a:rPr lang="fr-FR" sz="2400" b="1" dirty="0">
                <a:solidFill>
                  <a:srgbClr val="0578B3"/>
                </a:solidFill>
                <a:latin typeface="Tw Cen MT" panose="020B0602020104020603" pitchFamily="34" charset="0"/>
              </a:rPr>
              <a:t>Tarif socle et dotation complémentaire ne sont pas une réforme du financement des services d’aide à domicile mais des financements nouveaux qui ne résolvent pas les problématiques de coexistence entre SAAD tarifés et non tarifés.</a:t>
            </a:r>
            <a:endParaRPr lang="fr-FR" sz="2400" dirty="0">
              <a:solidFill>
                <a:srgbClr val="3F3F3F"/>
              </a:solidFill>
              <a:latin typeface="Tw Cen MT" panose="020B0602020104020603" pitchFamily="34" charset="0"/>
            </a:endParaRPr>
          </a:p>
          <a:p>
            <a:pPr marL="0" indent="0">
              <a:buNone/>
            </a:pPr>
            <a:endParaRPr lang="fr-FR" sz="2200" dirty="0">
              <a:latin typeface="Tw Cen MT" panose="020B0602020104020603" pitchFamily="34" charset="0"/>
            </a:endParaRPr>
          </a:p>
          <a:p>
            <a:pPr>
              <a:buFontTx/>
              <a:buChar char="-"/>
            </a:pPr>
            <a:endParaRPr lang="fr-FR" sz="2200"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p:txBody>
      </p:sp>
    </p:spTree>
    <p:extLst>
      <p:ext uri="{BB962C8B-B14F-4D97-AF65-F5344CB8AC3E}">
        <p14:creationId xmlns:p14="http://schemas.microsoft.com/office/powerpoint/2010/main" val="35708188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r>
              <a:rPr lang="fr-FR" dirty="0"/>
              <a:t>Politiques de l’autonomie et réforme des SAD: Etat des lieux</a:t>
            </a:r>
          </a:p>
        </p:txBody>
      </p:sp>
    </p:spTree>
    <p:extLst>
      <p:ext uri="{BB962C8B-B14F-4D97-AF65-F5344CB8AC3E}">
        <p14:creationId xmlns:p14="http://schemas.microsoft.com/office/powerpoint/2010/main" val="10878025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a:solidFill>
                  <a:srgbClr val="FFFFFF"/>
                </a:solidFill>
              </a:rPr>
              <a:t>Les services autonomie à domicile</a:t>
            </a:r>
            <a:endParaRPr lang="fr-FR" dirty="0"/>
          </a:p>
        </p:txBody>
      </p:sp>
      <p:sp>
        <p:nvSpPr>
          <p:cNvPr id="3" name="Espace réservé du texte 2"/>
          <p:cNvSpPr>
            <a:spLocks noGrp="1"/>
          </p:cNvSpPr>
          <p:nvPr>
            <p:ph type="body" sz="quarter" idx="13"/>
          </p:nvPr>
        </p:nvSpPr>
        <p:spPr>
          <a:xfrm>
            <a:off x="210238" y="1329180"/>
            <a:ext cx="11563946" cy="5338748"/>
          </a:xfrm>
        </p:spPr>
        <p:txBody>
          <a:bodyPr>
            <a:normAutofit fontScale="77500" lnSpcReduction="20000"/>
          </a:bodyPr>
          <a:lstStyle/>
          <a:p>
            <a:pPr marL="342900" indent="-342900" algn="just" eaLnBrk="0" fontAlgn="base" hangingPunct="0">
              <a:spcBef>
                <a:spcPts val="600"/>
              </a:spcBef>
              <a:spcAft>
                <a:spcPts val="600"/>
              </a:spcAft>
              <a:buClr>
                <a:srgbClr val="A5C400"/>
              </a:buClr>
              <a:buSzPct val="125000"/>
              <a:buFont typeface="Franklin Gothic Book" pitchFamily="34" charset="0"/>
              <a:buChar char="■"/>
            </a:pPr>
            <a:r>
              <a:rPr lang="fr-FR" sz="2600" kern="0" dirty="0">
                <a:solidFill>
                  <a:srgbClr val="000000"/>
                </a:solidFill>
                <a:latin typeface="Tw Cen MT" pitchFamily="34" charset="0"/>
              </a:rPr>
              <a:t>L’article 44 LFSS 2022 crée les services autonomie à domicile (SAD) :</a:t>
            </a:r>
          </a:p>
          <a:p>
            <a:pPr marL="0" indent="0">
              <a:buNone/>
            </a:pPr>
            <a:r>
              <a:rPr lang="fr-FR" sz="2300" kern="0" dirty="0">
                <a:solidFill>
                  <a:srgbClr val="000000"/>
                </a:solidFill>
                <a:latin typeface="Tw Cen MT" panose="020B0602020104020603" pitchFamily="34" charset="0"/>
              </a:rPr>
              <a:t>Les SAD se déclinent en deux catégories:</a:t>
            </a:r>
          </a:p>
          <a:p>
            <a:pPr marL="0" lvl="0" indent="0" defTabSz="1219170">
              <a:lnSpc>
                <a:spcPct val="100000"/>
              </a:lnSpc>
              <a:spcBef>
                <a:spcPts val="0"/>
              </a:spcBef>
              <a:spcAft>
                <a:spcPts val="667"/>
              </a:spcAft>
              <a:buClrTx/>
              <a:buSzTx/>
              <a:buNone/>
            </a:pPr>
            <a:endParaRPr lang="fr-FR" sz="2300" b="1" i="1" dirty="0">
              <a:solidFill>
                <a:srgbClr val="000091"/>
              </a:solidFill>
              <a:latin typeface="Tw Cen MT" panose="020B0602020104020603" pitchFamily="34" charset="0"/>
              <a:cs typeface="+mn-cs"/>
              <a:sym typeface="Wingdings" panose="05000000000000000000" pitchFamily="2" charset="2"/>
            </a:endParaRPr>
          </a:p>
          <a:p>
            <a:pPr marL="0" lvl="0" indent="0" defTabSz="1219170">
              <a:lnSpc>
                <a:spcPct val="100000"/>
              </a:lnSpc>
              <a:spcBef>
                <a:spcPts val="0"/>
              </a:spcBef>
              <a:spcAft>
                <a:spcPts val="667"/>
              </a:spcAft>
              <a:buClrTx/>
              <a:buSzTx/>
              <a:buNone/>
            </a:pPr>
            <a:r>
              <a:rPr lang="fr-FR" sz="2300" b="1" i="1" dirty="0">
                <a:solidFill>
                  <a:srgbClr val="000091"/>
                </a:solidFill>
                <a:latin typeface="Tw Cen MT" panose="020B0602020104020603" pitchFamily="34" charset="0"/>
                <a:cs typeface="+mn-cs"/>
                <a:sym typeface="Wingdings" panose="05000000000000000000" pitchFamily="2" charset="2"/>
              </a:rPr>
              <a:t>Modèle « principal » </a:t>
            </a:r>
            <a:r>
              <a:rPr lang="fr-FR" sz="2300" dirty="0">
                <a:solidFill>
                  <a:srgbClr val="000000"/>
                </a:solidFill>
                <a:latin typeface="Tw Cen MT" panose="020B0602020104020603" pitchFamily="34" charset="0"/>
                <a:cs typeface="+mn-cs"/>
                <a:sym typeface="Wingdings" panose="05000000000000000000" pitchFamily="2" charset="2"/>
              </a:rPr>
              <a:t>= modèle intégrant l’aide et le soin :</a:t>
            </a:r>
          </a:p>
          <a:p>
            <a:pPr marL="742950" lvl="1" indent="-285750" algn="just" eaLnBrk="0" fontAlgn="base" hangingPunct="0">
              <a:lnSpc>
                <a:spcPct val="110000"/>
              </a:lnSpc>
              <a:spcBef>
                <a:spcPts val="600"/>
              </a:spcBef>
              <a:spcAft>
                <a:spcPct val="0"/>
              </a:spcAft>
              <a:buClr>
                <a:srgbClr val="0578B3"/>
              </a:buClr>
              <a:buFont typeface="Franklin Gothic Book" pitchFamily="34" charset="0"/>
              <a:buChar char="•"/>
            </a:pPr>
            <a:r>
              <a:rPr lang="fr-FR" sz="2300" kern="0" dirty="0">
                <a:solidFill>
                  <a:srgbClr val="000000"/>
                </a:solidFill>
                <a:latin typeface="Tw Cen MT" pitchFamily="34" charset="0"/>
                <a:sym typeface="Wingdings" panose="05000000000000000000" pitchFamily="2" charset="2"/>
              </a:rPr>
              <a:t>Les SPASAD et SPASAD intégrés : automatiquement transformés en services autonomie à domicile</a:t>
            </a:r>
          </a:p>
          <a:p>
            <a:pPr marL="742950" lvl="1" indent="-285750" algn="just" eaLnBrk="0" fontAlgn="base" hangingPunct="0">
              <a:lnSpc>
                <a:spcPct val="110000"/>
              </a:lnSpc>
              <a:spcBef>
                <a:spcPts val="600"/>
              </a:spcBef>
              <a:spcAft>
                <a:spcPct val="0"/>
              </a:spcAft>
              <a:buClr>
                <a:srgbClr val="0578B3"/>
              </a:buClr>
              <a:buFont typeface="Franklin Gothic Book" pitchFamily="34" charset="0"/>
              <a:buChar char="•"/>
            </a:pPr>
            <a:r>
              <a:rPr lang="fr-FR" sz="2300" kern="0" dirty="0">
                <a:solidFill>
                  <a:srgbClr val="000000"/>
                </a:solidFill>
                <a:latin typeface="Tw Cen MT" pitchFamily="34" charset="0"/>
                <a:sym typeface="Wingdings" panose="05000000000000000000" pitchFamily="2" charset="2"/>
              </a:rPr>
              <a:t>Les SSIAD : obligation de proposer, d’ici mi-2025, une activité d’aide et d’accompagnement. </a:t>
            </a:r>
          </a:p>
          <a:p>
            <a:pPr marL="0" lvl="0" indent="0" defTabSz="1219170">
              <a:lnSpc>
                <a:spcPct val="100000"/>
              </a:lnSpc>
              <a:spcBef>
                <a:spcPts val="0"/>
              </a:spcBef>
              <a:spcAft>
                <a:spcPts val="667"/>
              </a:spcAft>
              <a:buClrTx/>
              <a:buSzTx/>
              <a:buNone/>
            </a:pPr>
            <a:endParaRPr lang="fr-FR" sz="2300" b="1" i="1" dirty="0">
              <a:solidFill>
                <a:srgbClr val="000091"/>
              </a:solidFill>
              <a:latin typeface="Tw Cen MT" panose="020B0602020104020603" pitchFamily="34" charset="0"/>
              <a:cs typeface="+mn-cs"/>
              <a:sym typeface="Wingdings" panose="05000000000000000000" pitchFamily="2" charset="2"/>
            </a:endParaRPr>
          </a:p>
          <a:p>
            <a:pPr marL="0" lvl="0" indent="0" defTabSz="1219170">
              <a:lnSpc>
                <a:spcPct val="100000"/>
              </a:lnSpc>
              <a:spcBef>
                <a:spcPts val="0"/>
              </a:spcBef>
              <a:spcAft>
                <a:spcPts val="667"/>
              </a:spcAft>
              <a:buClrTx/>
              <a:buSzTx/>
              <a:buNone/>
            </a:pPr>
            <a:r>
              <a:rPr lang="fr-FR" sz="2300" b="1" i="1" dirty="0">
                <a:solidFill>
                  <a:srgbClr val="000091"/>
                </a:solidFill>
                <a:latin typeface="Tw Cen MT" panose="020B0602020104020603" pitchFamily="34" charset="0"/>
                <a:cs typeface="+mn-cs"/>
                <a:sym typeface="Wingdings" panose="05000000000000000000" pitchFamily="2" charset="2"/>
              </a:rPr>
              <a:t>Modèle « subsidiaire » </a:t>
            </a:r>
            <a:r>
              <a:rPr lang="fr-FR" sz="2300" dirty="0">
                <a:solidFill>
                  <a:srgbClr val="000000"/>
                </a:solidFill>
                <a:latin typeface="Tw Cen MT" panose="020B0602020104020603" pitchFamily="34" charset="0"/>
                <a:cs typeface="+mn-cs"/>
                <a:sym typeface="Wingdings" panose="05000000000000000000" pitchFamily="2" charset="2"/>
              </a:rPr>
              <a:t>= la loi ménage pour les SAAD la possibilité de rester à périmètre constant mais avec l’obligation de coordonner orienter vers un service/professionnel de soin. </a:t>
            </a:r>
          </a:p>
          <a:p>
            <a:pPr marL="0" lvl="0" indent="0" defTabSz="1219170">
              <a:lnSpc>
                <a:spcPct val="100000"/>
              </a:lnSpc>
              <a:spcBef>
                <a:spcPts val="0"/>
              </a:spcBef>
              <a:spcAft>
                <a:spcPts val="667"/>
              </a:spcAft>
              <a:buClrTx/>
              <a:buSzTx/>
              <a:buNone/>
            </a:pPr>
            <a:r>
              <a:rPr lang="fr-FR" sz="2300" dirty="0">
                <a:solidFill>
                  <a:srgbClr val="000000"/>
                </a:solidFill>
                <a:latin typeface="Tw Cen MT" panose="020B0602020104020603" pitchFamily="34" charset="0"/>
                <a:cs typeface="+mn-cs"/>
                <a:sym typeface="Wingdings" panose="05000000000000000000" pitchFamily="2" charset="2"/>
              </a:rPr>
              <a:t>Pas d’obligation des SAAD de se transformer / de fusionner avec un SSIAD.</a:t>
            </a:r>
          </a:p>
          <a:p>
            <a:pPr marL="0" lvl="0" indent="0" defTabSz="1219170">
              <a:lnSpc>
                <a:spcPct val="100000"/>
              </a:lnSpc>
              <a:spcBef>
                <a:spcPts val="0"/>
              </a:spcBef>
              <a:spcAft>
                <a:spcPts val="667"/>
              </a:spcAft>
              <a:buClrTx/>
              <a:buSzTx/>
              <a:buNone/>
            </a:pPr>
            <a:r>
              <a:rPr lang="fr-FR" sz="2300" dirty="0">
                <a:solidFill>
                  <a:srgbClr val="000000"/>
                </a:solidFill>
                <a:latin typeface="Tw Cen MT" panose="020B0602020104020603" pitchFamily="34" charset="0"/>
                <a:cs typeface="+mn-cs"/>
                <a:sym typeface="Wingdings" panose="05000000000000000000" pitchFamily="2" charset="2"/>
              </a:rPr>
              <a:t>Néanmoins, il existe une incitation au rapprochement avec un SSIAD ou la transformation en service proposant aide et soins. D’où plusieurs leviers incitatifs : </a:t>
            </a:r>
          </a:p>
          <a:p>
            <a:pPr marL="742950" lvl="1" indent="-285750" algn="just" eaLnBrk="0" fontAlgn="base" hangingPunct="0">
              <a:lnSpc>
                <a:spcPct val="110000"/>
              </a:lnSpc>
              <a:spcBef>
                <a:spcPts val="600"/>
              </a:spcBef>
              <a:spcAft>
                <a:spcPct val="0"/>
              </a:spcAft>
              <a:buClr>
                <a:srgbClr val="0578B3"/>
              </a:buClr>
              <a:buFont typeface="Franklin Gothic Book" pitchFamily="34" charset="0"/>
              <a:buChar char="•"/>
            </a:pPr>
            <a:r>
              <a:rPr lang="fr-FR" sz="2300" kern="0" dirty="0">
                <a:solidFill>
                  <a:srgbClr val="000000"/>
                </a:solidFill>
                <a:latin typeface="Tw Cen MT" pitchFamily="34" charset="0"/>
                <a:sym typeface="Wingdings" panose="05000000000000000000" pitchFamily="2" charset="2"/>
              </a:rPr>
              <a:t>la dotation de coordination réservée aux services qui feront les deux activités ; </a:t>
            </a:r>
          </a:p>
          <a:p>
            <a:pPr marL="742950" lvl="1" indent="-285750" algn="just" eaLnBrk="0" fontAlgn="base" hangingPunct="0">
              <a:lnSpc>
                <a:spcPct val="110000"/>
              </a:lnSpc>
              <a:spcBef>
                <a:spcPts val="600"/>
              </a:spcBef>
              <a:spcAft>
                <a:spcPct val="0"/>
              </a:spcAft>
              <a:buClr>
                <a:srgbClr val="0578B3"/>
              </a:buClr>
              <a:buFont typeface="Franklin Gothic Book" pitchFamily="34" charset="0"/>
              <a:buChar char="•"/>
            </a:pPr>
            <a:r>
              <a:rPr lang="fr-FR" sz="2300" kern="0" dirty="0">
                <a:solidFill>
                  <a:srgbClr val="000000"/>
                </a:solidFill>
                <a:latin typeface="Tw Cen MT" pitchFamily="34" charset="0"/>
                <a:sym typeface="Wingdings" panose="05000000000000000000" pitchFamily="2" charset="2"/>
              </a:rPr>
              <a:t>la capacité à porter une offre d’accompagnement renforcée au domicile (centres de ressources territoriaux) sera sans doute plus aisément reconnue chez les services </a:t>
            </a:r>
            <a:r>
              <a:rPr lang="fr-FR" sz="2300" kern="0" dirty="0" err="1">
                <a:solidFill>
                  <a:srgbClr val="000000"/>
                </a:solidFill>
                <a:latin typeface="Tw Cen MT" pitchFamily="34" charset="0"/>
                <a:sym typeface="Wingdings" panose="05000000000000000000" pitchFamily="2" charset="2"/>
              </a:rPr>
              <a:t>aide+soins</a:t>
            </a:r>
            <a:endParaRPr lang="fr-FR" sz="2300" kern="0" dirty="0">
              <a:solidFill>
                <a:srgbClr val="000000"/>
              </a:solidFill>
              <a:latin typeface="Tw Cen MT" pitchFamily="34" charset="0"/>
              <a:sym typeface="Wingdings" panose="05000000000000000000" pitchFamily="2" charset="2"/>
            </a:endParaRPr>
          </a:p>
          <a:p>
            <a:pPr marL="457200" lvl="1" indent="0" algn="just" eaLnBrk="0" fontAlgn="base" hangingPunct="0">
              <a:lnSpc>
                <a:spcPct val="110000"/>
              </a:lnSpc>
              <a:spcBef>
                <a:spcPts val="600"/>
              </a:spcBef>
              <a:spcAft>
                <a:spcPct val="0"/>
              </a:spcAft>
              <a:buClr>
                <a:srgbClr val="0578B3"/>
              </a:buClr>
              <a:buNone/>
            </a:pPr>
            <a:endParaRPr lang="fr-FR" sz="2300" kern="0" dirty="0">
              <a:solidFill>
                <a:srgbClr val="000000"/>
              </a:solidFill>
              <a:latin typeface="Tw Cen MT" pitchFamily="34" charset="0"/>
              <a:sym typeface="Wingdings" panose="05000000000000000000" pitchFamily="2" charset="2"/>
            </a:endParaRPr>
          </a:p>
          <a:p>
            <a:pPr marL="0" lvl="0" indent="0" defTabSz="1219170">
              <a:lnSpc>
                <a:spcPct val="100000"/>
              </a:lnSpc>
              <a:spcBef>
                <a:spcPts val="0"/>
              </a:spcBef>
              <a:spcAft>
                <a:spcPts val="667"/>
              </a:spcAft>
              <a:buClrTx/>
              <a:buSzTx/>
              <a:buNone/>
            </a:pPr>
            <a:r>
              <a:rPr lang="fr-FR" sz="2400" b="1" i="1" dirty="0">
                <a:solidFill>
                  <a:srgbClr val="000091"/>
                </a:solidFill>
                <a:latin typeface="Tw Cen MT" panose="020B0602020104020603" pitchFamily="34" charset="0"/>
                <a:sym typeface="Wingdings" panose="05000000000000000000" pitchFamily="2" charset="2"/>
              </a:rPr>
              <a:t>Modèle « inexistant »</a:t>
            </a:r>
            <a:r>
              <a:rPr lang="fr-FR" sz="2400" dirty="0">
                <a:solidFill>
                  <a:srgbClr val="000000"/>
                </a:solidFill>
                <a:latin typeface="Tw Cen MT" panose="020B0602020104020603" pitchFamily="34" charset="0"/>
                <a:sym typeface="Wingdings" panose="05000000000000000000" pitchFamily="2" charset="2"/>
              </a:rPr>
              <a:t> = Les SSIAD. Il n’y a pas de SAD ayant uniquement une activité de soins à domicile.</a:t>
            </a:r>
          </a:p>
          <a:p>
            <a:pPr marL="0" indent="0">
              <a:buNone/>
            </a:pPr>
            <a:endParaRPr lang="fr-FR" sz="2300" dirty="0">
              <a:latin typeface="Tw Cen MT" panose="020B0602020104020603" pitchFamily="34" charset="0"/>
            </a:endParaRPr>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p:txBody>
      </p:sp>
    </p:spTree>
    <p:extLst>
      <p:ext uri="{BB962C8B-B14F-4D97-AF65-F5344CB8AC3E}">
        <p14:creationId xmlns:p14="http://schemas.microsoft.com/office/powerpoint/2010/main" val="4273696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51543" y="1389888"/>
            <a:ext cx="1674876" cy="9097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Calibri" panose="020F0502020204030204"/>
                <a:ea typeface="+mn-ea"/>
                <a:cs typeface="+mn-cs"/>
              </a:rPr>
              <a:t>Ex </a:t>
            </a:r>
            <a:r>
              <a:rPr kumimoji="0" lang="fr-FR" sz="1400" b="1" i="0" u="none" strike="noStrike" kern="1200" cap="none" spc="0" normalizeH="0" baseline="0" noProof="0" dirty="0">
                <a:ln>
                  <a:noFill/>
                </a:ln>
                <a:solidFill>
                  <a:prstClr val="white"/>
                </a:solidFill>
                <a:effectLst/>
                <a:uLnTx/>
                <a:uFillTx/>
                <a:latin typeface="Calibri" panose="020F0502020204030204"/>
                <a:ea typeface="+mn-ea"/>
                <a:cs typeface="+mn-cs"/>
              </a:rPr>
              <a:t>SPASAD</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libri" panose="020F0502020204030204"/>
                <a:ea typeface="+mn-ea"/>
                <a:cs typeface="+mn-cs"/>
              </a:rPr>
              <a:t>(et SPASAD intégrés)</a:t>
            </a:r>
            <a:endParaRPr kumimoji="0" lang="fr-FR"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p:cNvSpPr/>
          <p:nvPr/>
        </p:nvSpPr>
        <p:spPr>
          <a:xfrm>
            <a:off x="4462272" y="1389888"/>
            <a:ext cx="1734312" cy="9097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libri" panose="020F0502020204030204"/>
                <a:ea typeface="+mn-ea"/>
                <a:cs typeface="+mn-cs"/>
              </a:rPr>
              <a:t>Ex SSIAD </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libri" panose="020F0502020204030204"/>
                <a:ea typeface="+mn-ea"/>
                <a:cs typeface="+mn-cs"/>
              </a:rPr>
              <a:t>+ activité d’aide et d’accompagnement</a:t>
            </a:r>
          </a:p>
        </p:txBody>
      </p:sp>
      <p:sp>
        <p:nvSpPr>
          <p:cNvPr id="7" name="Rectangle 6"/>
          <p:cNvSpPr/>
          <p:nvPr/>
        </p:nvSpPr>
        <p:spPr>
          <a:xfrm>
            <a:off x="6429756" y="1389888"/>
            <a:ext cx="1365504" cy="9097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libri" panose="020F0502020204030204"/>
                <a:ea typeface="+mn-ea"/>
                <a:cs typeface="+mn-cs"/>
              </a:rPr>
              <a:t>Ex SAAD</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libri" panose="020F0502020204030204"/>
                <a:ea typeface="+mn-ea"/>
                <a:cs typeface="+mn-cs"/>
              </a:rPr>
              <a:t>+ activité de soins</a:t>
            </a:r>
          </a:p>
        </p:txBody>
      </p:sp>
      <p:sp>
        <p:nvSpPr>
          <p:cNvPr id="8" name="Rectangle 7"/>
          <p:cNvSpPr/>
          <p:nvPr/>
        </p:nvSpPr>
        <p:spPr>
          <a:xfrm>
            <a:off x="8300657" y="1421082"/>
            <a:ext cx="3585401" cy="8785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libri" panose="020F0502020204030204"/>
                <a:ea typeface="+mn-ea"/>
                <a:cs typeface="+mn-cs"/>
              </a:rPr>
              <a:t>Ex SAAD </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libri" panose="020F0502020204030204"/>
                <a:ea typeface="+mn-ea"/>
                <a:cs typeface="+mn-cs"/>
              </a:rPr>
              <a:t>+ obligation d’orientation vers offre de soin</a:t>
            </a:r>
          </a:p>
        </p:txBody>
      </p:sp>
      <p:sp>
        <p:nvSpPr>
          <p:cNvPr id="9" name="Rectangle 8"/>
          <p:cNvSpPr/>
          <p:nvPr/>
        </p:nvSpPr>
        <p:spPr>
          <a:xfrm>
            <a:off x="295656" y="977933"/>
            <a:ext cx="1820035" cy="13216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Calibri" panose="020F0502020204030204"/>
                <a:ea typeface="+mn-ea"/>
                <a:cs typeface="+mn-cs"/>
              </a:rPr>
              <a:t>AUTORISATIONS</a:t>
            </a:r>
          </a:p>
        </p:txBody>
      </p:sp>
      <p:sp>
        <p:nvSpPr>
          <p:cNvPr id="10" name="Rectangle 9"/>
          <p:cNvSpPr/>
          <p:nvPr/>
        </p:nvSpPr>
        <p:spPr>
          <a:xfrm>
            <a:off x="334519" y="3552568"/>
            <a:ext cx="1862328" cy="299192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Calibri" panose="020F0502020204030204"/>
                <a:ea typeface="+mn-ea"/>
                <a:cs typeface="+mn-cs"/>
              </a:rPr>
              <a:t>FINANCEMENTS</a:t>
            </a:r>
          </a:p>
        </p:txBody>
      </p:sp>
      <p:sp>
        <p:nvSpPr>
          <p:cNvPr id="12" name="Rectangle 11"/>
          <p:cNvSpPr/>
          <p:nvPr/>
        </p:nvSpPr>
        <p:spPr>
          <a:xfrm>
            <a:off x="2490405" y="3435205"/>
            <a:ext cx="3304607" cy="14503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libri" panose="020F0502020204030204"/>
                <a:ea typeface="+mn-ea"/>
                <a:cs typeface="+mn-cs"/>
              </a:rPr>
              <a:t>PARTIE SOIN </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libri" panose="020F0502020204030204"/>
                <a:ea typeface="+mn-ea"/>
                <a:cs typeface="+mn-cs"/>
              </a:rPr>
              <a:t>Financement ARS </a:t>
            </a:r>
            <a:br>
              <a:rPr kumimoji="0" lang="fr-FR" sz="1400" b="1"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fr-FR" sz="1400" b="0" i="0" u="none" strike="noStrike" kern="1200" cap="none" spc="0" normalizeH="0" baseline="0" noProof="0" dirty="0">
                <a:ln>
                  <a:noFill/>
                </a:ln>
                <a:solidFill>
                  <a:prstClr val="white"/>
                </a:solidFill>
                <a:effectLst/>
                <a:uLnTx/>
                <a:uFillTx/>
                <a:latin typeface="Calibri" panose="020F0502020204030204"/>
                <a:ea typeface="+mn-ea"/>
                <a:cs typeface="+mn-cs"/>
                <a:sym typeface="Wingdings" panose="05000000000000000000" pitchFamily="2" charset="2"/>
              </a:rPr>
              <a:t> </a:t>
            </a:r>
            <a:r>
              <a:rPr kumimoji="0" lang="fr-FR" sz="1400" b="1" i="0" u="none" strike="noStrike" kern="1200" cap="none" spc="0" normalizeH="0" baseline="0" noProof="0" dirty="0">
                <a:ln>
                  <a:noFill/>
                </a:ln>
                <a:solidFill>
                  <a:prstClr val="white"/>
                </a:solidFill>
                <a:effectLst/>
                <a:uLnTx/>
                <a:uFillTx/>
                <a:latin typeface="Calibri" panose="020F0502020204030204"/>
                <a:ea typeface="+mn-ea"/>
                <a:cs typeface="+mn-cs"/>
              </a:rPr>
              <a:t>Dotation globale </a:t>
            </a:r>
          </a:p>
        </p:txBody>
      </p:sp>
      <p:sp>
        <p:nvSpPr>
          <p:cNvPr id="13" name="Rectangle 12"/>
          <p:cNvSpPr/>
          <p:nvPr/>
        </p:nvSpPr>
        <p:spPr>
          <a:xfrm>
            <a:off x="6196585" y="3435205"/>
            <a:ext cx="5648540" cy="5620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libri" panose="020F0502020204030204"/>
                <a:ea typeface="+mn-ea"/>
                <a:cs typeface="+mn-cs"/>
              </a:rPr>
              <a:t>PARTIE AIDE </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libri" panose="020F0502020204030204"/>
                <a:ea typeface="+mn-ea"/>
                <a:cs typeface="+mn-cs"/>
              </a:rPr>
              <a:t>Financement CD</a:t>
            </a: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Double flèche horizontale 16"/>
          <p:cNvSpPr/>
          <p:nvPr/>
        </p:nvSpPr>
        <p:spPr>
          <a:xfrm>
            <a:off x="2451544" y="917569"/>
            <a:ext cx="5419917" cy="389551"/>
          </a:xfrm>
          <a:prstGeom prst="leftRightArrow">
            <a:avLst/>
          </a:prstGeom>
          <a:solidFill>
            <a:srgbClr val="E6A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mn-cs"/>
              </a:rPr>
              <a:t>SAD MIXTE AIDE &amp; SOIN</a:t>
            </a:r>
          </a:p>
        </p:txBody>
      </p:sp>
      <p:sp>
        <p:nvSpPr>
          <p:cNvPr id="30" name="Double flèche horizontale 29"/>
          <p:cNvSpPr/>
          <p:nvPr/>
        </p:nvSpPr>
        <p:spPr>
          <a:xfrm>
            <a:off x="8300657" y="901971"/>
            <a:ext cx="3585401" cy="477727"/>
          </a:xfrm>
          <a:prstGeom prst="leftRightArrow">
            <a:avLst/>
          </a:prstGeom>
          <a:solidFill>
            <a:srgbClr val="E6A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mn-cs"/>
              </a:rPr>
              <a:t>SAD AIDE</a:t>
            </a:r>
          </a:p>
        </p:txBody>
      </p:sp>
      <p:sp>
        <p:nvSpPr>
          <p:cNvPr id="32" name="Rectangle 31"/>
          <p:cNvSpPr/>
          <p:nvPr/>
        </p:nvSpPr>
        <p:spPr>
          <a:xfrm>
            <a:off x="334519" y="2521133"/>
            <a:ext cx="1862328" cy="80989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Calibri" panose="020F0502020204030204"/>
                <a:ea typeface="+mn-ea"/>
                <a:cs typeface="+mn-cs"/>
              </a:rPr>
              <a:t>AUTORITE DE CONTROLE </a:t>
            </a:r>
          </a:p>
        </p:txBody>
      </p:sp>
      <p:sp>
        <p:nvSpPr>
          <p:cNvPr id="33" name="Rectangle 32"/>
          <p:cNvSpPr/>
          <p:nvPr/>
        </p:nvSpPr>
        <p:spPr>
          <a:xfrm>
            <a:off x="2451545" y="2521133"/>
            <a:ext cx="5375721" cy="8098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libri" panose="020F0502020204030204"/>
                <a:ea typeface="+mn-ea"/>
                <a:cs typeface="+mn-cs"/>
              </a:rPr>
              <a:t>DOUBLE AUTORISATION ARS + CD</a:t>
            </a: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Double flèche horizontale 33"/>
          <p:cNvSpPr/>
          <p:nvPr/>
        </p:nvSpPr>
        <p:spPr>
          <a:xfrm>
            <a:off x="2313425" y="6103443"/>
            <a:ext cx="5370487" cy="523371"/>
          </a:xfrm>
          <a:prstGeom prst="leftRightArrow">
            <a:avLst>
              <a:gd name="adj1" fmla="val 95615"/>
              <a:gd name="adj2" fmla="val 5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libri" panose="020F0502020204030204"/>
                <a:ea typeface="+mn-ea"/>
                <a:cs typeface="+mn-cs"/>
              </a:rPr>
              <a:t>+ Dotation coordination </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libri" panose="020F0502020204030204"/>
                <a:ea typeface="+mn-ea"/>
                <a:cs typeface="+mn-cs"/>
              </a:rPr>
              <a:t>Financement ARS</a:t>
            </a:r>
          </a:p>
        </p:txBody>
      </p:sp>
      <p:sp>
        <p:nvSpPr>
          <p:cNvPr id="42" name="Rectangle 41"/>
          <p:cNvSpPr/>
          <p:nvPr/>
        </p:nvSpPr>
        <p:spPr>
          <a:xfrm>
            <a:off x="8300657" y="2521133"/>
            <a:ext cx="3585401" cy="8098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libri" panose="020F0502020204030204"/>
                <a:ea typeface="+mn-ea"/>
                <a:cs typeface="+mn-cs"/>
              </a:rPr>
              <a:t>AUTORISATION CD</a:t>
            </a:r>
          </a:p>
        </p:txBody>
      </p:sp>
      <p:sp>
        <p:nvSpPr>
          <p:cNvPr id="45" name="Rectangle 44"/>
          <p:cNvSpPr/>
          <p:nvPr/>
        </p:nvSpPr>
        <p:spPr>
          <a:xfrm>
            <a:off x="6196585" y="4038595"/>
            <a:ext cx="2699223" cy="1569660"/>
          </a:xfrm>
          <a:prstGeom prst="rect">
            <a:avLst/>
          </a:prstGeom>
          <a:solidFill>
            <a:schemeClr val="accent1">
              <a:lumMod val="20000"/>
              <a:lumOff val="80000"/>
            </a:schemeClr>
          </a:solidFill>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fr-FR" sz="1200" b="1" i="0" u="sng" strike="noStrike" kern="1200" cap="none" spc="0" normalizeH="0" baseline="0" noProof="0" dirty="0">
                <a:ln>
                  <a:noFill/>
                </a:ln>
                <a:solidFill>
                  <a:prstClr val="black"/>
                </a:solidFill>
                <a:effectLst/>
                <a:uLnTx/>
                <a:uFillTx/>
                <a:latin typeface="Calibri" panose="020F0502020204030204"/>
                <a:ea typeface="+mn-ea"/>
                <a:cs typeface="+mn-cs"/>
              </a:rPr>
              <a:t>Pour les Services habilités tarifés</a:t>
            </a:r>
          </a:p>
          <a:p>
            <a:pPr marL="171446" marR="0" lvl="0" indent="-171446"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Tarification dans le cadre de la procédure </a:t>
            </a:r>
            <a:r>
              <a:rPr kumimoji="0" lang="fr-FR" sz="1200" b="0" i="0" u="none" strike="noStrike" kern="1200" cap="none" spc="0" normalizeH="0" baseline="0" noProof="0" dirty="0" err="1">
                <a:ln>
                  <a:noFill/>
                </a:ln>
                <a:solidFill>
                  <a:prstClr val="black"/>
                </a:solidFill>
                <a:effectLst/>
                <a:uLnTx/>
                <a:uFillTx/>
                <a:latin typeface="Calibri" panose="020F0502020204030204"/>
                <a:ea typeface="+mn-ea"/>
                <a:cs typeface="+mn-cs"/>
              </a:rPr>
              <a:t>contradictoir</a:t>
            </a: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e ou du dialogue de gestion en cas de CPOM (tenant compte du  tarif plancher)</a:t>
            </a:r>
          </a:p>
          <a:p>
            <a:pPr marL="171446" marR="0" lvl="0" indent="-171446"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Dotation complémentaire </a:t>
            </a:r>
            <a:r>
              <a:rPr kumimoji="0" lang="fr-FR" sz="12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sous condition de CPOM</a:t>
            </a:r>
          </a:p>
          <a:p>
            <a:pPr marL="171446" marR="0" lvl="0" indent="-171446"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Participation usager le cas échéant</a:t>
            </a:r>
          </a:p>
        </p:txBody>
      </p:sp>
      <p:sp>
        <p:nvSpPr>
          <p:cNvPr id="46" name="Rectangle 45"/>
          <p:cNvSpPr/>
          <p:nvPr/>
        </p:nvSpPr>
        <p:spPr>
          <a:xfrm>
            <a:off x="9026435" y="4009424"/>
            <a:ext cx="2859623" cy="1938992"/>
          </a:xfrm>
          <a:prstGeom prst="rect">
            <a:avLst/>
          </a:prstGeom>
          <a:solidFill>
            <a:schemeClr val="accent1">
              <a:lumMod val="20000"/>
              <a:lumOff val="80000"/>
            </a:schemeClr>
          </a:solidFill>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fr-FR" sz="1200" b="1" i="0" u="sng" strike="noStrike" kern="1200" cap="none" spc="0" normalizeH="0" baseline="0" noProof="0" dirty="0">
                <a:ln>
                  <a:noFill/>
                </a:ln>
                <a:solidFill>
                  <a:prstClr val="black"/>
                </a:solidFill>
                <a:effectLst/>
                <a:uLnTx/>
                <a:uFillTx/>
                <a:latin typeface="Calibri" panose="020F0502020204030204"/>
                <a:ea typeface="+mn-ea"/>
                <a:cs typeface="+mn-cs"/>
              </a:rPr>
              <a:t>Pour les Services non habilités non tarifés</a:t>
            </a:r>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46" marR="0" lvl="0" indent="-171446"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Tarif départemental  de valorisation des plans PCH/APA supérieur ou égal au tarif horaire plancher </a:t>
            </a:r>
          </a:p>
          <a:p>
            <a:pPr marL="171446" marR="0" lvl="0" indent="-171446"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Dotation qualité </a:t>
            </a:r>
            <a:r>
              <a:rPr kumimoji="0" lang="fr-FR" sz="12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sous condition de CPOM </a:t>
            </a: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et engagement à limiter le reste à charge de la personne  </a:t>
            </a:r>
          </a:p>
          <a:p>
            <a:pPr marL="171446" marR="0" lvl="0" indent="-171446"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Participation usagers le cas échéant et sur-participation le cas échéant (liberté tarifaire)</a:t>
            </a:r>
          </a:p>
        </p:txBody>
      </p:sp>
      <p:sp>
        <p:nvSpPr>
          <p:cNvPr id="2" name="Rectangle 1"/>
          <p:cNvSpPr/>
          <p:nvPr/>
        </p:nvSpPr>
        <p:spPr>
          <a:xfrm>
            <a:off x="307089" y="386987"/>
            <a:ext cx="11578969" cy="475488"/>
          </a:xfrm>
          <a:prstGeom prst="rect">
            <a:avLst/>
          </a:prstGeom>
          <a:solidFill>
            <a:srgbClr val="E6A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Calibri" panose="020F0502020204030204"/>
                <a:ea typeface="+mn-ea"/>
                <a:cs typeface="+mn-cs"/>
              </a:rPr>
              <a:t>SCHEMA CIBLE : SERVICE AUTONOMIE A DOMICILE (SAD)</a:t>
            </a:r>
          </a:p>
        </p:txBody>
      </p:sp>
      <p:sp>
        <p:nvSpPr>
          <p:cNvPr id="3" name="Espace réservé de la date 2"/>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CA4DBDFB-0F6F-427D-8AE1-3037914AFF07}" type="datetime1">
              <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01/12/2023</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Espace réservé du numéro de diapositive 3"/>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7FEB6C9C-CEEF-474A-B950-7EE795647760}" type="slidenum">
              <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38</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15541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15768" y="269320"/>
            <a:ext cx="9209532" cy="852114"/>
          </a:xfrm>
        </p:spPr>
        <p:txBody>
          <a:bodyPr>
            <a:normAutofit fontScale="90000"/>
          </a:bodyPr>
          <a:lstStyle/>
          <a:p>
            <a:r>
              <a:rPr lang="fr-FR" sz="3200" dirty="0">
                <a:solidFill>
                  <a:srgbClr val="FFFFFF"/>
                </a:solidFill>
              </a:rPr>
              <a:t>Les services autonomie à domicile</a:t>
            </a:r>
            <a:br>
              <a:rPr lang="fr-FR" sz="3200" dirty="0">
                <a:solidFill>
                  <a:srgbClr val="FFFFFF"/>
                </a:solidFill>
              </a:rPr>
            </a:br>
            <a:r>
              <a:rPr lang="fr-FR" sz="3200" dirty="0">
                <a:solidFill>
                  <a:srgbClr val="FFFFFF"/>
                </a:solidFill>
              </a:rPr>
              <a:t>Le déploiement sur les territoires</a:t>
            </a:r>
            <a:endParaRPr lang="fr-FR" dirty="0"/>
          </a:p>
        </p:txBody>
      </p:sp>
      <p:sp>
        <p:nvSpPr>
          <p:cNvPr id="3" name="Espace réservé du texte 2"/>
          <p:cNvSpPr>
            <a:spLocks noGrp="1"/>
          </p:cNvSpPr>
          <p:nvPr>
            <p:ph type="body" sz="quarter" idx="13"/>
          </p:nvPr>
        </p:nvSpPr>
        <p:spPr>
          <a:xfrm>
            <a:off x="210238" y="1664538"/>
            <a:ext cx="11563946" cy="5003389"/>
          </a:xfrm>
        </p:spPr>
        <p:txBody>
          <a:bodyPr>
            <a:normAutofit fontScale="70000" lnSpcReduction="20000"/>
          </a:bodyPr>
          <a:lstStyle/>
          <a:p>
            <a:pPr marL="0" lvl="0" indent="0" eaLnBrk="0" fontAlgn="base" hangingPunct="0">
              <a:lnSpc>
                <a:spcPct val="100000"/>
              </a:lnSpc>
              <a:spcBef>
                <a:spcPts val="600"/>
              </a:spcBef>
              <a:spcAft>
                <a:spcPts val="600"/>
              </a:spcAft>
              <a:buClr>
                <a:srgbClr val="A5C400"/>
              </a:buClr>
              <a:buSzPct val="125000"/>
              <a:buNone/>
            </a:pPr>
            <a:endParaRPr lang="fr-FR" sz="2600" dirty="0">
              <a:solidFill>
                <a:srgbClr val="000000"/>
              </a:solidFill>
              <a:latin typeface="Tw Cen MT" panose="020B0602020104020603" pitchFamily="34" charset="0"/>
              <a:sym typeface="Wingdings" panose="05000000000000000000" pitchFamily="2" charset="2"/>
            </a:endParaRPr>
          </a:p>
          <a:p>
            <a:pPr marL="342900" lvl="0" indent="-342900" eaLnBrk="0" fontAlgn="base" hangingPunct="0">
              <a:lnSpc>
                <a:spcPct val="100000"/>
              </a:lnSpc>
              <a:spcBef>
                <a:spcPts val="600"/>
              </a:spcBef>
              <a:spcAft>
                <a:spcPts val="600"/>
              </a:spcAft>
              <a:buClr>
                <a:srgbClr val="A5C400"/>
              </a:buClr>
              <a:buSzPct val="125000"/>
              <a:buFont typeface="Franklin Gothic Book" pitchFamily="34" charset="0"/>
              <a:buChar char="■"/>
            </a:pPr>
            <a:r>
              <a:rPr lang="fr-FR" sz="2600" dirty="0">
                <a:solidFill>
                  <a:srgbClr val="000000"/>
                </a:solidFill>
                <a:latin typeface="Tw Cen MT" panose="020B0602020104020603" pitchFamily="34" charset="0"/>
                <a:sym typeface="Wingdings" panose="05000000000000000000" pitchFamily="2" charset="2"/>
              </a:rPr>
              <a:t>Le déploiement des SAD implique une réflexion sur la structuration de l’offre tant en aide qu’en soins. Pour rappel: En France il existe environs 8 000 SAAD, 2 100 SSIAD, 362 SPASAD. Le modèle minoritaire doit devenir le modèle majoritaire.</a:t>
            </a:r>
          </a:p>
          <a:p>
            <a:pPr marL="342900" lvl="0" indent="-342900" eaLnBrk="0" fontAlgn="base" hangingPunct="0">
              <a:lnSpc>
                <a:spcPct val="100000"/>
              </a:lnSpc>
              <a:spcBef>
                <a:spcPts val="600"/>
              </a:spcBef>
              <a:spcAft>
                <a:spcPts val="600"/>
              </a:spcAft>
              <a:buClr>
                <a:srgbClr val="A5C400"/>
              </a:buClr>
              <a:buSzPct val="125000"/>
              <a:buFont typeface="Franklin Gothic Book" pitchFamily="34" charset="0"/>
              <a:buChar char="■"/>
            </a:pPr>
            <a:r>
              <a:rPr lang="fr-FR" sz="2600" kern="0" dirty="0">
                <a:solidFill>
                  <a:srgbClr val="000000"/>
                </a:solidFill>
                <a:latin typeface="Tw Cen MT" panose="020B0602020104020603" pitchFamily="34" charset="0"/>
                <a:sym typeface="Wingdings" panose="05000000000000000000" pitchFamily="2" charset="2"/>
              </a:rPr>
              <a:t>Une réforme qui nécessité un renforcement des partenariats entre conseils départementaux, ARS et services.</a:t>
            </a:r>
          </a:p>
          <a:p>
            <a:pPr marL="342900" lvl="0" indent="-342900" eaLnBrk="0" fontAlgn="base" hangingPunct="0">
              <a:lnSpc>
                <a:spcPct val="100000"/>
              </a:lnSpc>
              <a:spcBef>
                <a:spcPts val="600"/>
              </a:spcBef>
              <a:spcAft>
                <a:spcPts val="600"/>
              </a:spcAft>
              <a:buClr>
                <a:srgbClr val="A5C400"/>
              </a:buClr>
              <a:buSzPct val="125000"/>
              <a:buFont typeface="Franklin Gothic Book" pitchFamily="34" charset="0"/>
              <a:buChar char="■"/>
            </a:pPr>
            <a:r>
              <a:rPr lang="fr-FR" sz="2600" kern="0" dirty="0">
                <a:solidFill>
                  <a:srgbClr val="000000"/>
                </a:solidFill>
                <a:latin typeface="Tw Cen MT" panose="020B0602020104020603" pitchFamily="34" charset="0"/>
                <a:sym typeface="Wingdings" panose="05000000000000000000" pitchFamily="2" charset="2"/>
              </a:rPr>
              <a:t>Un contexte: la création de 4 000 places de soins infirmiers à domicile en 2023 avec une trajectoire de création de 25 000 places à l’horizon 2030. Les critères d’installation sont évoqués par une instruction DGCS et reposent sur 3 principes:</a:t>
            </a:r>
          </a:p>
          <a:p>
            <a:pPr marL="742950" lvl="1" indent="-285750" eaLnBrk="0" fontAlgn="base" hangingPunct="0">
              <a:lnSpc>
                <a:spcPct val="110000"/>
              </a:lnSpc>
              <a:spcBef>
                <a:spcPts val="600"/>
              </a:spcBef>
              <a:spcAft>
                <a:spcPct val="0"/>
              </a:spcAft>
              <a:buClr>
                <a:srgbClr val="0578B3"/>
              </a:buClr>
              <a:buFont typeface="Franklin Gothic Book" pitchFamily="34" charset="0"/>
              <a:buChar char="•"/>
            </a:pPr>
            <a:r>
              <a:rPr lang="fr-FR" sz="2400" kern="0" dirty="0">
                <a:solidFill>
                  <a:srgbClr val="000000"/>
                </a:solidFill>
                <a:latin typeface="Tw Cen MT" pitchFamily="34" charset="0"/>
              </a:rPr>
              <a:t>La programmation pluriannuelle s’inscrit dans le soutien à la réforme plus globale des services autonomie à domicile;</a:t>
            </a:r>
          </a:p>
          <a:p>
            <a:pPr marL="742950" lvl="1" indent="-285750" eaLnBrk="0" fontAlgn="base" hangingPunct="0">
              <a:lnSpc>
                <a:spcPct val="110000"/>
              </a:lnSpc>
              <a:spcBef>
                <a:spcPts val="600"/>
              </a:spcBef>
              <a:spcAft>
                <a:spcPct val="0"/>
              </a:spcAft>
              <a:buClr>
                <a:srgbClr val="0578B3"/>
              </a:buClr>
              <a:buFont typeface="Franklin Gothic Book" pitchFamily="34" charset="0"/>
              <a:buChar char="•"/>
            </a:pPr>
            <a:r>
              <a:rPr lang="fr-FR" sz="2400" kern="0" dirty="0">
                <a:solidFill>
                  <a:srgbClr val="000000"/>
                </a:solidFill>
                <a:latin typeface="Tw Cen MT" pitchFamily="34" charset="0"/>
              </a:rPr>
              <a:t> La création de ces places doit répondre à un besoin territorial en soin et être articulé avec l’offre en infirmière libérale (IDEL);</a:t>
            </a:r>
          </a:p>
          <a:p>
            <a:pPr marL="742950" lvl="1" indent="-285750" eaLnBrk="0" fontAlgn="base" hangingPunct="0">
              <a:lnSpc>
                <a:spcPct val="110000"/>
              </a:lnSpc>
              <a:spcBef>
                <a:spcPts val="600"/>
              </a:spcBef>
              <a:spcAft>
                <a:spcPct val="0"/>
              </a:spcAft>
              <a:buClr>
                <a:srgbClr val="0578B3"/>
              </a:buClr>
              <a:buFont typeface="Franklin Gothic Book" pitchFamily="34" charset="0"/>
              <a:buChar char="•"/>
            </a:pPr>
            <a:r>
              <a:rPr lang="fr-FR" sz="2400" kern="0" dirty="0">
                <a:solidFill>
                  <a:srgbClr val="000000"/>
                </a:solidFill>
                <a:latin typeface="Tw Cen MT" pitchFamily="34" charset="0"/>
              </a:rPr>
              <a:t>Les critères de répartition des places nécessitent d’être revus d’ici 3 ans.</a:t>
            </a:r>
          </a:p>
          <a:p>
            <a:pPr marL="342900" lvl="0" indent="-342900" eaLnBrk="0" fontAlgn="base" hangingPunct="0">
              <a:lnSpc>
                <a:spcPct val="100000"/>
              </a:lnSpc>
              <a:spcBef>
                <a:spcPts val="600"/>
              </a:spcBef>
              <a:spcAft>
                <a:spcPts val="600"/>
              </a:spcAft>
              <a:buClr>
                <a:srgbClr val="A5C400"/>
              </a:buClr>
              <a:buSzPct val="125000"/>
              <a:buFont typeface="Franklin Gothic Book" pitchFamily="34" charset="0"/>
              <a:buChar char="■"/>
            </a:pPr>
            <a:r>
              <a:rPr lang="fr-FR" sz="2600" dirty="0">
                <a:solidFill>
                  <a:srgbClr val="000000"/>
                </a:solidFill>
                <a:latin typeface="Tw Cen MT" panose="020B0602020104020603" pitchFamily="34" charset="0"/>
                <a:sym typeface="Wingdings" panose="05000000000000000000" pitchFamily="2" charset="2"/>
              </a:rPr>
              <a:t>Une année cruciale: 2025:</a:t>
            </a:r>
            <a:endParaRPr lang="fr-FR" sz="2400" kern="0" dirty="0">
              <a:solidFill>
                <a:srgbClr val="000000"/>
              </a:solidFill>
              <a:latin typeface="Tw Cen MT" pitchFamily="34" charset="0"/>
              <a:sym typeface="Wingdings" panose="05000000000000000000" pitchFamily="2" charset="2"/>
            </a:endParaRPr>
          </a:p>
          <a:p>
            <a:pPr marL="742950" lvl="1" indent="-285750" eaLnBrk="0" fontAlgn="base" hangingPunct="0">
              <a:lnSpc>
                <a:spcPct val="110000"/>
              </a:lnSpc>
              <a:spcBef>
                <a:spcPts val="600"/>
              </a:spcBef>
              <a:spcAft>
                <a:spcPct val="0"/>
              </a:spcAft>
              <a:buClr>
                <a:srgbClr val="0578B3"/>
              </a:buClr>
              <a:buFont typeface="Franklin Gothic Book" pitchFamily="34" charset="0"/>
              <a:buChar char="•"/>
            </a:pPr>
            <a:r>
              <a:rPr lang="fr-FR" sz="2400" kern="0" dirty="0">
                <a:solidFill>
                  <a:srgbClr val="000000"/>
                </a:solidFill>
                <a:latin typeface="Tw Cen MT" pitchFamily="34" charset="0"/>
                <a:sym typeface="Wingdings" panose="05000000000000000000" pitchFamily="2" charset="2"/>
              </a:rPr>
              <a:t>Année de la fin de la protection contre les pertes de la réforme du financement des SSIAD;</a:t>
            </a:r>
          </a:p>
          <a:p>
            <a:pPr marL="742950" lvl="1" indent="-285750" eaLnBrk="0" fontAlgn="base" hangingPunct="0">
              <a:lnSpc>
                <a:spcPct val="110000"/>
              </a:lnSpc>
              <a:spcBef>
                <a:spcPts val="600"/>
              </a:spcBef>
              <a:spcAft>
                <a:spcPct val="0"/>
              </a:spcAft>
              <a:buClr>
                <a:srgbClr val="0578B3"/>
              </a:buClr>
              <a:buFont typeface="Franklin Gothic Book" pitchFamily="34" charset="0"/>
              <a:buChar char="•"/>
            </a:pPr>
            <a:r>
              <a:rPr lang="fr-FR" sz="2400" kern="0" dirty="0">
                <a:solidFill>
                  <a:srgbClr val="000000"/>
                </a:solidFill>
                <a:latin typeface="Tw Cen MT" pitchFamily="34" charset="0"/>
                <a:sym typeface="Wingdings" panose="05000000000000000000" pitchFamily="2" charset="2"/>
              </a:rPr>
              <a:t>Année où les SSIAD devront avoir une activité d’aide;</a:t>
            </a:r>
          </a:p>
          <a:p>
            <a:pPr marL="742950" lvl="1" indent="-285750" eaLnBrk="0" fontAlgn="base" hangingPunct="0">
              <a:lnSpc>
                <a:spcPct val="110000"/>
              </a:lnSpc>
              <a:spcBef>
                <a:spcPts val="600"/>
              </a:spcBef>
              <a:spcAft>
                <a:spcPct val="0"/>
              </a:spcAft>
              <a:buClr>
                <a:srgbClr val="0578B3"/>
              </a:buClr>
              <a:buFont typeface="Franklin Gothic Book" pitchFamily="34" charset="0"/>
              <a:buChar char="•"/>
            </a:pPr>
            <a:r>
              <a:rPr lang="fr-FR" sz="2400" kern="0" dirty="0">
                <a:solidFill>
                  <a:srgbClr val="000000"/>
                </a:solidFill>
                <a:latin typeface="Tw Cen MT" pitchFamily="34" charset="0"/>
                <a:sym typeface="Wingdings" panose="05000000000000000000" pitchFamily="2" charset="2"/>
              </a:rPr>
              <a:t>Année du contrôle du respect du nouveau cahier des charges;</a:t>
            </a:r>
          </a:p>
          <a:p>
            <a:pPr marL="742950" lvl="1" indent="-285750" eaLnBrk="0" fontAlgn="base" hangingPunct="0">
              <a:lnSpc>
                <a:spcPct val="110000"/>
              </a:lnSpc>
              <a:spcBef>
                <a:spcPts val="600"/>
              </a:spcBef>
              <a:spcAft>
                <a:spcPct val="0"/>
              </a:spcAft>
              <a:buClr>
                <a:srgbClr val="0578B3"/>
              </a:buClr>
              <a:buFont typeface="Franklin Gothic Book" pitchFamily="34" charset="0"/>
              <a:buChar char="•"/>
            </a:pPr>
            <a:r>
              <a:rPr lang="fr-FR" sz="2400" kern="0" dirty="0">
                <a:solidFill>
                  <a:srgbClr val="000000"/>
                </a:solidFill>
                <a:latin typeface="Tw Cen MT" pitchFamily="34" charset="0"/>
                <a:sym typeface="Wingdings" panose="05000000000000000000" pitchFamily="2" charset="2"/>
              </a:rPr>
              <a:t>Année de conclusion des CPOM EPRD pour les SAD « aide et soins ».</a:t>
            </a:r>
          </a:p>
          <a:p>
            <a:pPr marL="742950" lvl="1" indent="-285750" eaLnBrk="0" fontAlgn="base" hangingPunct="0">
              <a:lnSpc>
                <a:spcPct val="110000"/>
              </a:lnSpc>
              <a:spcBef>
                <a:spcPts val="600"/>
              </a:spcBef>
              <a:spcAft>
                <a:spcPct val="0"/>
              </a:spcAft>
              <a:buClr>
                <a:srgbClr val="0578B3"/>
              </a:buClr>
              <a:buFont typeface="Franklin Gothic Book" pitchFamily="34" charset="0"/>
              <a:buChar char="•"/>
            </a:pPr>
            <a:endParaRPr lang="fr-FR" sz="2400" kern="0" dirty="0">
              <a:solidFill>
                <a:srgbClr val="000000"/>
              </a:solidFill>
              <a:latin typeface="Tw Cen MT" pitchFamily="34" charset="0"/>
              <a:sym typeface="Wingdings" panose="05000000000000000000" pitchFamily="2" charset="2"/>
            </a:endParaRPr>
          </a:p>
          <a:p>
            <a:pPr marL="0" lvl="0" indent="0" defTabSz="1219170">
              <a:lnSpc>
                <a:spcPct val="100000"/>
              </a:lnSpc>
              <a:spcBef>
                <a:spcPts val="0"/>
              </a:spcBef>
              <a:spcAft>
                <a:spcPts val="667"/>
              </a:spcAft>
              <a:buClrTx/>
              <a:buSzTx/>
              <a:buNone/>
            </a:pPr>
            <a:endParaRPr lang="fr-FR" sz="2300" b="1" i="1" dirty="0">
              <a:solidFill>
                <a:srgbClr val="000091"/>
              </a:solidFill>
              <a:latin typeface="Tw Cen MT" panose="020B0602020104020603" pitchFamily="34" charset="0"/>
              <a:cs typeface="+mn-cs"/>
              <a:sym typeface="Wingdings" panose="05000000000000000000" pitchFamily="2" charset="2"/>
            </a:endParaRPr>
          </a:p>
          <a:p>
            <a:pPr marL="0" indent="0">
              <a:buNone/>
            </a:pPr>
            <a:endParaRPr lang="fr-FR" sz="2300" dirty="0">
              <a:latin typeface="Tw Cen MT" panose="020B0602020104020603" pitchFamily="34" charset="0"/>
            </a:endParaRPr>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p:txBody>
      </p:sp>
    </p:spTree>
    <p:extLst>
      <p:ext uri="{BB962C8B-B14F-4D97-AF65-F5344CB8AC3E}">
        <p14:creationId xmlns:p14="http://schemas.microsoft.com/office/powerpoint/2010/main" val="761117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dirty="0">
                <a:solidFill>
                  <a:srgbClr val="FFFFFF"/>
                </a:solidFill>
              </a:rPr>
              <a:t>Le champ médico-social</a:t>
            </a:r>
            <a:endParaRPr lang="fr-FR" dirty="0"/>
          </a:p>
        </p:txBody>
      </p:sp>
      <p:sp>
        <p:nvSpPr>
          <p:cNvPr id="5" name="Espace réservé du texte 4"/>
          <p:cNvSpPr>
            <a:spLocks noGrp="1"/>
          </p:cNvSpPr>
          <p:nvPr>
            <p:ph type="body" sz="quarter" idx="13"/>
          </p:nvPr>
        </p:nvSpPr>
        <p:spPr>
          <a:xfrm>
            <a:off x="210238" y="1664539"/>
            <a:ext cx="11732045" cy="4771887"/>
          </a:xfrm>
        </p:spPr>
        <p:txBody>
          <a:bodyPr>
            <a:normAutofit fontScale="92500" lnSpcReduction="10000"/>
          </a:bodyPr>
          <a:lstStyle/>
          <a:p>
            <a:pPr marL="342900" indent="-342900" eaLnBrk="0" fontAlgn="base" hangingPunct="0">
              <a:lnSpc>
                <a:spcPct val="100000"/>
              </a:lnSpc>
              <a:spcBef>
                <a:spcPts val="600"/>
              </a:spcBef>
              <a:spcAft>
                <a:spcPts val="600"/>
              </a:spcAft>
              <a:buClr>
                <a:srgbClr val="A5C400"/>
              </a:buClr>
              <a:buSzPct val="125000"/>
              <a:buFont typeface="Franklin Gothic Book" pitchFamily="34" charset="0"/>
              <a:buChar char="■"/>
            </a:pPr>
            <a:r>
              <a:rPr lang="fr-FR" sz="3200" kern="0" dirty="0">
                <a:solidFill>
                  <a:srgbClr val="000000"/>
                </a:solidFill>
                <a:latin typeface="Tw Cen MT" pitchFamily="34" charset="0"/>
                <a:cs typeface="+mn-cs"/>
              </a:rPr>
              <a:t>Un principe: l’autorisation</a:t>
            </a:r>
          </a:p>
          <a:p>
            <a:pPr marL="0" indent="0" algn="just">
              <a:buNone/>
            </a:pPr>
            <a:r>
              <a:rPr lang="fr-FR" sz="2600" kern="0" dirty="0">
                <a:solidFill>
                  <a:srgbClr val="000000"/>
                </a:solidFill>
                <a:latin typeface="Tw Cen MT" pitchFamily="34" charset="0"/>
                <a:cs typeface="+mn-cs"/>
              </a:rPr>
              <a:t>Les gestionnaires d’activités médico-sociales doivent être autorisés (article L. 313-1-1 du CASF). L’autorisation est à prendre dans son sens premier: il s’agit d’un droit à exercer une activité.</a:t>
            </a:r>
          </a:p>
          <a:p>
            <a:pPr marL="0" indent="0" algn="just">
              <a:buNone/>
            </a:pPr>
            <a:endParaRPr lang="fr-FR" sz="2600" kern="0" dirty="0">
              <a:solidFill>
                <a:srgbClr val="000000"/>
              </a:solidFill>
              <a:latin typeface="Tw Cen MT" pitchFamily="34" charset="0"/>
              <a:cs typeface="+mn-cs"/>
            </a:endParaRPr>
          </a:p>
          <a:p>
            <a:pPr marL="342900" indent="-342900" algn="just" eaLnBrk="0" fontAlgn="base" hangingPunct="0">
              <a:lnSpc>
                <a:spcPct val="100000"/>
              </a:lnSpc>
              <a:spcBef>
                <a:spcPts val="600"/>
              </a:spcBef>
              <a:spcAft>
                <a:spcPts val="600"/>
              </a:spcAft>
              <a:buClr>
                <a:srgbClr val="A5C400"/>
              </a:buClr>
              <a:buSzPct val="125000"/>
              <a:buFont typeface="Franklin Gothic Book" pitchFamily="34" charset="0"/>
              <a:buChar char="■"/>
            </a:pPr>
            <a:r>
              <a:rPr lang="fr-FR" sz="3200" kern="0" dirty="0">
                <a:solidFill>
                  <a:srgbClr val="000000"/>
                </a:solidFill>
                <a:latin typeface="Tw Cen MT" pitchFamily="34" charset="0"/>
                <a:cs typeface="+mn-cs"/>
              </a:rPr>
              <a:t>Les conséquences de l’autorisation:</a:t>
            </a:r>
          </a:p>
          <a:p>
            <a:pPr algn="just">
              <a:buSzPct val="100000"/>
              <a:buFont typeface="Wingdings" panose="05000000000000000000" pitchFamily="2" charset="2"/>
              <a:buChar char="Ø"/>
            </a:pPr>
            <a:r>
              <a:rPr lang="fr-FR" sz="2600" kern="0" dirty="0">
                <a:solidFill>
                  <a:srgbClr val="000000"/>
                </a:solidFill>
                <a:latin typeface="Tw Cen MT" pitchFamily="34" charset="0"/>
                <a:cs typeface="+mn-cs"/>
              </a:rPr>
              <a:t>Obligation d’intervention et d’accueil;</a:t>
            </a:r>
          </a:p>
          <a:p>
            <a:pPr algn="just">
              <a:buSzPct val="100000"/>
              <a:buFont typeface="Wingdings" panose="05000000000000000000" pitchFamily="2" charset="2"/>
              <a:buChar char="Ø"/>
            </a:pPr>
            <a:r>
              <a:rPr lang="fr-FR" sz="2600" kern="0" dirty="0">
                <a:solidFill>
                  <a:srgbClr val="000000"/>
                </a:solidFill>
                <a:latin typeface="Tw Cen MT" pitchFamily="34" charset="0"/>
                <a:cs typeface="+mn-cs"/>
              </a:rPr>
              <a:t>Obligation en matière de droit des personnes;</a:t>
            </a:r>
          </a:p>
          <a:p>
            <a:pPr marL="0" indent="0" algn="just">
              <a:buNone/>
            </a:pPr>
            <a:endParaRPr lang="fr-FR" sz="2600" kern="0" dirty="0">
              <a:solidFill>
                <a:srgbClr val="000000"/>
              </a:solidFill>
              <a:latin typeface="Tw Cen MT" pitchFamily="34" charset="0"/>
              <a:cs typeface="+mn-cs"/>
            </a:endParaRPr>
          </a:p>
          <a:p>
            <a:pPr marL="342900" indent="-342900" algn="just" eaLnBrk="0" fontAlgn="base" hangingPunct="0">
              <a:lnSpc>
                <a:spcPct val="100000"/>
              </a:lnSpc>
              <a:spcBef>
                <a:spcPts val="600"/>
              </a:spcBef>
              <a:spcAft>
                <a:spcPts val="600"/>
              </a:spcAft>
              <a:buClr>
                <a:srgbClr val="A5C400"/>
              </a:buClr>
              <a:buSzPct val="125000"/>
              <a:buFont typeface="Franklin Gothic Book" pitchFamily="34" charset="0"/>
              <a:buChar char="■"/>
            </a:pPr>
            <a:r>
              <a:rPr lang="fr-FR" sz="3200" kern="0" dirty="0">
                <a:solidFill>
                  <a:srgbClr val="000000"/>
                </a:solidFill>
                <a:latin typeface="Tw Cen MT" pitchFamily="34" charset="0"/>
                <a:cs typeface="+mn-cs"/>
              </a:rPr>
              <a:t>L’autorisation implique une habilitation financière et une tarification </a:t>
            </a:r>
            <a:r>
              <a:rPr lang="fr-FR" sz="2600" kern="0" dirty="0">
                <a:solidFill>
                  <a:srgbClr val="000000"/>
                </a:solidFill>
                <a:latin typeface="Tw Cen MT" pitchFamily="34" charset="0"/>
                <a:cs typeface="+mn-cs"/>
              </a:rPr>
              <a:t>(article L. 313-6 et L. 314-1 du CASF)</a:t>
            </a:r>
            <a:r>
              <a:rPr lang="fr-FR" sz="3200" kern="0" dirty="0">
                <a:solidFill>
                  <a:srgbClr val="000000"/>
                </a:solidFill>
                <a:latin typeface="Tw Cen MT" pitchFamily="34" charset="0"/>
                <a:cs typeface="+mn-cs"/>
              </a:rPr>
              <a:t>.</a:t>
            </a:r>
          </a:p>
        </p:txBody>
      </p:sp>
    </p:spTree>
    <p:extLst>
      <p:ext uri="{BB962C8B-B14F-4D97-AF65-F5344CB8AC3E}">
        <p14:creationId xmlns:p14="http://schemas.microsoft.com/office/powerpoint/2010/main" val="22172126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6580741" y="3065111"/>
            <a:ext cx="5236683" cy="978987"/>
          </a:xfrm>
        </p:spPr>
        <p:txBody>
          <a:bodyPr>
            <a:noAutofit/>
          </a:bodyPr>
          <a:lstStyle/>
          <a:p>
            <a:r>
              <a:rPr lang="fr-FR" sz="2800" dirty="0"/>
              <a:t>Politiques de l’autonomie et réforme des SAD: le décret du 13 juillet 2023 et après…</a:t>
            </a:r>
          </a:p>
        </p:txBody>
      </p:sp>
    </p:spTree>
    <p:extLst>
      <p:ext uri="{BB962C8B-B14F-4D97-AF65-F5344CB8AC3E}">
        <p14:creationId xmlns:p14="http://schemas.microsoft.com/office/powerpoint/2010/main" val="4326590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15768" y="269320"/>
            <a:ext cx="9209532" cy="852114"/>
          </a:xfrm>
        </p:spPr>
        <p:txBody>
          <a:bodyPr>
            <a:normAutofit fontScale="90000"/>
          </a:bodyPr>
          <a:lstStyle/>
          <a:p>
            <a:r>
              <a:rPr lang="fr-FR" sz="3200" dirty="0">
                <a:solidFill>
                  <a:srgbClr val="FFFFFF"/>
                </a:solidFill>
              </a:rPr>
              <a:t>Le décret du 13 juillet 2023</a:t>
            </a:r>
            <a:br>
              <a:rPr lang="fr-FR" sz="3200" dirty="0">
                <a:solidFill>
                  <a:srgbClr val="FFFFFF"/>
                </a:solidFill>
              </a:rPr>
            </a:br>
            <a:r>
              <a:rPr lang="fr-FR" sz="3200" dirty="0">
                <a:solidFill>
                  <a:srgbClr val="FFFFFF"/>
                </a:solidFill>
              </a:rPr>
              <a:t>Présentation</a:t>
            </a:r>
            <a:endParaRPr lang="fr-FR" dirty="0"/>
          </a:p>
        </p:txBody>
      </p:sp>
      <p:sp>
        <p:nvSpPr>
          <p:cNvPr id="3" name="Espace réservé du texte 2"/>
          <p:cNvSpPr>
            <a:spLocks noGrp="1"/>
          </p:cNvSpPr>
          <p:nvPr>
            <p:ph type="body" sz="quarter" idx="13"/>
          </p:nvPr>
        </p:nvSpPr>
        <p:spPr>
          <a:xfrm>
            <a:off x="210238" y="1664538"/>
            <a:ext cx="11563946" cy="5003389"/>
          </a:xfrm>
        </p:spPr>
        <p:txBody>
          <a:bodyPr>
            <a:normAutofit/>
          </a:bodyPr>
          <a:lstStyle/>
          <a:p>
            <a:pPr marL="342900" lvl="0" indent="-342900" eaLnBrk="0" fontAlgn="base" hangingPunct="0">
              <a:lnSpc>
                <a:spcPct val="100000"/>
              </a:lnSpc>
              <a:spcBef>
                <a:spcPts val="600"/>
              </a:spcBef>
              <a:spcAft>
                <a:spcPts val="600"/>
              </a:spcAft>
              <a:buClr>
                <a:srgbClr val="A5C400"/>
              </a:buClr>
              <a:buSzPct val="125000"/>
              <a:buFont typeface="Franklin Gothic Book" pitchFamily="34" charset="0"/>
              <a:buChar char="■"/>
            </a:pPr>
            <a:r>
              <a:rPr lang="fr-FR" sz="2600" dirty="0">
                <a:solidFill>
                  <a:srgbClr val="000000"/>
                </a:solidFill>
                <a:latin typeface="Tw Cen MT" panose="020B0602020104020603" pitchFamily="34" charset="0"/>
                <a:sym typeface="Wingdings" panose="05000000000000000000" pitchFamily="2" charset="2"/>
              </a:rPr>
              <a:t>Un décret en quatre parties:</a:t>
            </a:r>
            <a:endParaRPr lang="fr-FR" sz="2600" kern="0" dirty="0">
              <a:solidFill>
                <a:srgbClr val="000000"/>
              </a:solidFill>
              <a:latin typeface="Tw Cen MT" pitchFamily="34" charset="0"/>
            </a:endParaRPr>
          </a:p>
          <a:p>
            <a:pPr marL="342900" lvl="0" indent="-342900" eaLnBrk="0" fontAlgn="base" hangingPunct="0">
              <a:lnSpc>
                <a:spcPct val="100000"/>
              </a:lnSpc>
              <a:spcBef>
                <a:spcPts val="600"/>
              </a:spcBef>
              <a:spcAft>
                <a:spcPts val="600"/>
              </a:spcAft>
              <a:buClr>
                <a:srgbClr val="A5C400"/>
              </a:buClr>
              <a:buSzPct val="125000"/>
              <a:buFont typeface="Franklin Gothic Book" pitchFamily="34" charset="0"/>
              <a:buChar char="■"/>
            </a:pPr>
            <a:r>
              <a:rPr lang="fr-FR" sz="2600" dirty="0">
                <a:solidFill>
                  <a:srgbClr val="000000"/>
                </a:solidFill>
                <a:latin typeface="Tw Cen MT" panose="020B0602020104020603" pitchFamily="34" charset="0"/>
                <a:sym typeface="Wingdings" panose="05000000000000000000" pitchFamily="2" charset="2"/>
              </a:rPr>
              <a:t>Le cadre juridique: qu’est ce qu’un SAD (article D. 312-1 à D. 312-5 nouveau du CASF)</a:t>
            </a:r>
          </a:p>
          <a:p>
            <a:pPr marL="742950" lvl="1" indent="-285750" eaLnBrk="0" fontAlgn="base" hangingPunct="0">
              <a:lnSpc>
                <a:spcPct val="110000"/>
              </a:lnSpc>
              <a:spcBef>
                <a:spcPts val="600"/>
              </a:spcBef>
              <a:spcAft>
                <a:spcPct val="0"/>
              </a:spcAft>
              <a:buClr>
                <a:srgbClr val="0578B3"/>
              </a:buClr>
              <a:buFont typeface="Franklin Gothic Book" pitchFamily="34" charset="0"/>
              <a:buChar char="•"/>
            </a:pPr>
            <a:r>
              <a:rPr lang="fr-FR" sz="2400" kern="0" dirty="0">
                <a:solidFill>
                  <a:srgbClr val="000000"/>
                </a:solidFill>
                <a:latin typeface="Tw Cen MT" pitchFamily="34" charset="0"/>
              </a:rPr>
              <a:t>Définition des publics </a:t>
            </a:r>
          </a:p>
          <a:p>
            <a:pPr marL="742950" lvl="1" indent="-285750" eaLnBrk="0" fontAlgn="base" hangingPunct="0">
              <a:lnSpc>
                <a:spcPct val="110000"/>
              </a:lnSpc>
              <a:spcBef>
                <a:spcPts val="600"/>
              </a:spcBef>
              <a:spcAft>
                <a:spcPct val="0"/>
              </a:spcAft>
              <a:buClr>
                <a:srgbClr val="0578B3"/>
              </a:buClr>
              <a:buFont typeface="Franklin Gothic Book" pitchFamily="34" charset="0"/>
              <a:buChar char="•"/>
            </a:pPr>
            <a:r>
              <a:rPr lang="fr-FR" sz="2400" kern="0" dirty="0">
                <a:solidFill>
                  <a:srgbClr val="000000"/>
                </a:solidFill>
                <a:latin typeface="Tw Cen MT" pitchFamily="34" charset="0"/>
                <a:sym typeface="Wingdings" panose="05000000000000000000" pitchFamily="2" charset="2"/>
              </a:rPr>
              <a:t>Définition du domicile</a:t>
            </a:r>
          </a:p>
          <a:p>
            <a:pPr marL="742950" lvl="1" indent="-285750" eaLnBrk="0" fontAlgn="base" hangingPunct="0">
              <a:lnSpc>
                <a:spcPct val="110000"/>
              </a:lnSpc>
              <a:spcBef>
                <a:spcPts val="600"/>
              </a:spcBef>
              <a:spcAft>
                <a:spcPct val="0"/>
              </a:spcAft>
              <a:buClr>
                <a:srgbClr val="0578B3"/>
              </a:buClr>
              <a:buFont typeface="Franklin Gothic Book" pitchFamily="34" charset="0"/>
              <a:buChar char="•"/>
            </a:pPr>
            <a:r>
              <a:rPr lang="fr-FR" sz="2400" kern="0" dirty="0">
                <a:solidFill>
                  <a:srgbClr val="000000"/>
                </a:solidFill>
                <a:latin typeface="Tw Cen MT" pitchFamily="34" charset="0"/>
                <a:sym typeface="Wingdings" panose="05000000000000000000" pitchFamily="2" charset="2"/>
              </a:rPr>
              <a:t>Définition des prestation d’aide et de soin</a:t>
            </a:r>
          </a:p>
          <a:p>
            <a:pPr marL="342900" lvl="0" indent="-342900" eaLnBrk="0" fontAlgn="base" hangingPunct="0">
              <a:lnSpc>
                <a:spcPct val="100000"/>
              </a:lnSpc>
              <a:spcBef>
                <a:spcPts val="600"/>
              </a:spcBef>
              <a:spcAft>
                <a:spcPts val="600"/>
              </a:spcAft>
              <a:buClr>
                <a:srgbClr val="A5C400"/>
              </a:buClr>
              <a:buSzPct val="125000"/>
              <a:buFont typeface="Franklin Gothic Book" pitchFamily="34" charset="0"/>
              <a:buChar char="■"/>
            </a:pPr>
            <a:r>
              <a:rPr lang="fr-FR" sz="2600" dirty="0">
                <a:solidFill>
                  <a:srgbClr val="000000"/>
                </a:solidFill>
                <a:latin typeface="Tw Cen MT" panose="020B0602020104020603" pitchFamily="34" charset="0"/>
                <a:sym typeface="Wingdings" panose="05000000000000000000" pitchFamily="2" charset="2"/>
              </a:rPr>
              <a:t>Le cahier des charges: comment fonctionne le service</a:t>
            </a:r>
          </a:p>
          <a:p>
            <a:pPr marL="342900" lvl="0" indent="-342900" eaLnBrk="0" fontAlgn="base" hangingPunct="0">
              <a:lnSpc>
                <a:spcPct val="100000"/>
              </a:lnSpc>
              <a:spcBef>
                <a:spcPts val="600"/>
              </a:spcBef>
              <a:spcAft>
                <a:spcPts val="600"/>
              </a:spcAft>
              <a:buClr>
                <a:srgbClr val="A5C400"/>
              </a:buClr>
              <a:buSzPct val="125000"/>
              <a:buFont typeface="Franklin Gothic Book" pitchFamily="34" charset="0"/>
              <a:buChar char="■"/>
            </a:pPr>
            <a:r>
              <a:rPr lang="fr-FR" sz="2600" dirty="0">
                <a:solidFill>
                  <a:srgbClr val="000000"/>
                </a:solidFill>
                <a:latin typeface="Tw Cen MT" panose="020B0602020104020603" pitchFamily="34" charset="0"/>
                <a:sym typeface="Wingdings" panose="05000000000000000000" pitchFamily="2" charset="2"/>
              </a:rPr>
              <a:t>Les mesures transitoires</a:t>
            </a:r>
          </a:p>
          <a:p>
            <a:pPr marL="342900" lvl="0" indent="-342900" eaLnBrk="0" fontAlgn="base" hangingPunct="0">
              <a:lnSpc>
                <a:spcPct val="100000"/>
              </a:lnSpc>
              <a:spcBef>
                <a:spcPts val="600"/>
              </a:spcBef>
              <a:spcAft>
                <a:spcPts val="600"/>
              </a:spcAft>
              <a:buClr>
                <a:srgbClr val="A5C400"/>
              </a:buClr>
              <a:buSzPct val="125000"/>
              <a:buFont typeface="Franklin Gothic Book" pitchFamily="34" charset="0"/>
              <a:buChar char="■"/>
            </a:pPr>
            <a:r>
              <a:rPr lang="fr-FR" sz="2600" kern="0" dirty="0">
                <a:solidFill>
                  <a:srgbClr val="000000"/>
                </a:solidFill>
                <a:latin typeface="Tw Cen MT" panose="020B0602020104020603" pitchFamily="34" charset="0"/>
                <a:sym typeface="Wingdings" panose="05000000000000000000" pitchFamily="2" charset="2"/>
              </a:rPr>
              <a:t>Un toilettage d’autres articles du CASF</a:t>
            </a:r>
            <a:endParaRPr lang="fr-FR" sz="2400" kern="0" dirty="0">
              <a:solidFill>
                <a:srgbClr val="000000"/>
              </a:solidFill>
              <a:latin typeface="Tw Cen MT" pitchFamily="34" charset="0"/>
              <a:sym typeface="Wingdings" panose="05000000000000000000" pitchFamily="2" charset="2"/>
            </a:endParaRPr>
          </a:p>
          <a:p>
            <a:pPr marL="0" lvl="0" indent="0" defTabSz="1219170">
              <a:lnSpc>
                <a:spcPct val="100000"/>
              </a:lnSpc>
              <a:spcBef>
                <a:spcPts val="0"/>
              </a:spcBef>
              <a:spcAft>
                <a:spcPts val="667"/>
              </a:spcAft>
              <a:buClrTx/>
              <a:buSzTx/>
              <a:buNone/>
            </a:pPr>
            <a:endParaRPr lang="fr-FR" sz="2300" b="1" i="1" dirty="0">
              <a:solidFill>
                <a:srgbClr val="000091"/>
              </a:solidFill>
              <a:latin typeface="Tw Cen MT" panose="020B0602020104020603" pitchFamily="34" charset="0"/>
              <a:cs typeface="+mn-cs"/>
              <a:sym typeface="Wingdings" panose="05000000000000000000" pitchFamily="2" charset="2"/>
            </a:endParaRPr>
          </a:p>
          <a:p>
            <a:pPr marL="0" indent="0">
              <a:buNone/>
            </a:pPr>
            <a:endParaRPr lang="fr-FR" sz="2300" dirty="0">
              <a:latin typeface="Tw Cen MT" panose="020B0602020104020603" pitchFamily="34" charset="0"/>
            </a:endParaRPr>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p:txBody>
      </p:sp>
    </p:spTree>
    <p:extLst>
      <p:ext uri="{BB962C8B-B14F-4D97-AF65-F5344CB8AC3E}">
        <p14:creationId xmlns:p14="http://schemas.microsoft.com/office/powerpoint/2010/main" val="12359398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15768" y="269320"/>
            <a:ext cx="9209532" cy="852114"/>
          </a:xfrm>
        </p:spPr>
        <p:txBody>
          <a:bodyPr>
            <a:normAutofit fontScale="90000"/>
          </a:bodyPr>
          <a:lstStyle/>
          <a:p>
            <a:r>
              <a:rPr lang="fr-FR" sz="3200" dirty="0">
                <a:solidFill>
                  <a:srgbClr val="FFFFFF"/>
                </a:solidFill>
              </a:rPr>
              <a:t>Le décret du 13 juillet 2023</a:t>
            </a:r>
            <a:br>
              <a:rPr lang="fr-FR" sz="3200" dirty="0">
                <a:solidFill>
                  <a:srgbClr val="FFFFFF"/>
                </a:solidFill>
              </a:rPr>
            </a:br>
            <a:r>
              <a:rPr lang="fr-FR" sz="3200" dirty="0">
                <a:solidFill>
                  <a:srgbClr val="FFFFFF"/>
                </a:solidFill>
              </a:rPr>
              <a:t>Les mesures transitoires</a:t>
            </a:r>
            <a:endParaRPr lang="fr-FR" dirty="0"/>
          </a:p>
        </p:txBody>
      </p:sp>
      <p:sp>
        <p:nvSpPr>
          <p:cNvPr id="3" name="Espace réservé du texte 2"/>
          <p:cNvSpPr>
            <a:spLocks noGrp="1"/>
          </p:cNvSpPr>
          <p:nvPr>
            <p:ph type="body" sz="quarter" idx="13"/>
          </p:nvPr>
        </p:nvSpPr>
        <p:spPr>
          <a:xfrm>
            <a:off x="210238" y="1664538"/>
            <a:ext cx="11563946" cy="5003389"/>
          </a:xfrm>
        </p:spPr>
        <p:txBody>
          <a:bodyPr>
            <a:normAutofit fontScale="92500" lnSpcReduction="20000"/>
          </a:bodyPr>
          <a:lstStyle/>
          <a:p>
            <a:pPr marL="342900" lvl="0" indent="-342900" algn="just" eaLnBrk="0" fontAlgn="base" hangingPunct="0">
              <a:lnSpc>
                <a:spcPct val="100000"/>
              </a:lnSpc>
              <a:spcBef>
                <a:spcPts val="600"/>
              </a:spcBef>
              <a:spcAft>
                <a:spcPts val="600"/>
              </a:spcAft>
              <a:buClr>
                <a:srgbClr val="A5C400"/>
              </a:buClr>
              <a:buSzPct val="125000"/>
              <a:buFont typeface="Franklin Gothic Book" pitchFamily="34" charset="0"/>
              <a:buChar char="■"/>
            </a:pPr>
            <a:r>
              <a:rPr lang="fr-FR" sz="2600" dirty="0">
                <a:solidFill>
                  <a:srgbClr val="000000"/>
                </a:solidFill>
                <a:latin typeface="Tw Cen MT" panose="020B0602020104020603" pitchFamily="34" charset="0"/>
                <a:sym typeface="Wingdings" panose="05000000000000000000" pitchFamily="2" charset="2"/>
              </a:rPr>
              <a:t>Affirmation d’un principe: les SAD « aide et soins » devront être gérés par la même personne morale. Pour constituer un SAAD « aide et soins », il n’y aurait que trois possibilités:</a:t>
            </a:r>
            <a:endParaRPr lang="fr-FR" sz="2600" kern="0" dirty="0">
              <a:solidFill>
                <a:srgbClr val="000000"/>
              </a:solidFill>
              <a:latin typeface="Tw Cen MT" pitchFamily="34" charset="0"/>
            </a:endParaRPr>
          </a:p>
          <a:p>
            <a:pPr marL="742950" lvl="1" indent="-285750" algn="just" eaLnBrk="0" fontAlgn="base" hangingPunct="0">
              <a:lnSpc>
                <a:spcPct val="110000"/>
              </a:lnSpc>
              <a:spcBef>
                <a:spcPts val="600"/>
              </a:spcBef>
              <a:spcAft>
                <a:spcPct val="0"/>
              </a:spcAft>
              <a:buClr>
                <a:srgbClr val="0578B3"/>
              </a:buClr>
              <a:buFont typeface="Franklin Gothic Book" pitchFamily="34" charset="0"/>
              <a:buChar char="•"/>
            </a:pPr>
            <a:r>
              <a:rPr lang="fr-FR" sz="2400" kern="0" dirty="0">
                <a:solidFill>
                  <a:srgbClr val="000000"/>
                </a:solidFill>
                <a:latin typeface="Tw Cen MT" pitchFamily="34" charset="0"/>
              </a:rPr>
              <a:t>Pour un SSIAD demander une autorisation « aide » et pour un SAAD une autorisation « soins »: exonération d’appel à projet mais application des critères des articles L. 313-4 et L. 313-8 du CASF;</a:t>
            </a:r>
          </a:p>
          <a:p>
            <a:pPr marL="742950" lvl="1" indent="-285750" algn="just" eaLnBrk="0" fontAlgn="base" hangingPunct="0">
              <a:lnSpc>
                <a:spcPct val="110000"/>
              </a:lnSpc>
              <a:spcBef>
                <a:spcPts val="600"/>
              </a:spcBef>
              <a:spcAft>
                <a:spcPct val="0"/>
              </a:spcAft>
              <a:buClr>
                <a:srgbClr val="0578B3"/>
              </a:buClr>
              <a:buFont typeface="Franklin Gothic Book" pitchFamily="34" charset="0"/>
              <a:buChar char="•"/>
            </a:pPr>
            <a:r>
              <a:rPr lang="fr-FR" sz="2400" kern="0" dirty="0">
                <a:solidFill>
                  <a:srgbClr val="000000"/>
                </a:solidFill>
                <a:latin typeface="Tw Cen MT" pitchFamily="34" charset="0"/>
              </a:rPr>
              <a:t>Un transfert d’activité: contrôle des autorités du transfert d’autorisation selon les critères de l’article L. 313-1 du CSAF: le cessionnaire pressenti remplit les conditions pour gérer le service dans le respect de l'autorisation préexistante, le cas échéant au regard des conditions dans lesquelles il gère déjà, conformément aux dispositions du présent code, d'autres services;</a:t>
            </a:r>
          </a:p>
          <a:p>
            <a:pPr marL="742950" lvl="1" indent="-285750" algn="just" eaLnBrk="0" fontAlgn="base" hangingPunct="0">
              <a:lnSpc>
                <a:spcPct val="110000"/>
              </a:lnSpc>
              <a:spcBef>
                <a:spcPts val="600"/>
              </a:spcBef>
              <a:spcAft>
                <a:spcPct val="0"/>
              </a:spcAft>
              <a:buClr>
                <a:srgbClr val="0578B3"/>
              </a:buClr>
              <a:buFont typeface="Franklin Gothic Book" pitchFamily="34" charset="0"/>
              <a:buChar char="•"/>
            </a:pPr>
            <a:r>
              <a:rPr lang="fr-FR" sz="2400" kern="0" dirty="0">
                <a:solidFill>
                  <a:srgbClr val="000000"/>
                </a:solidFill>
                <a:latin typeface="Tw Cen MT" pitchFamily="34" charset="0"/>
              </a:rPr>
              <a:t>La constitution d’un GCSMS: l’autorisation SAD « aide et soins » serait portée par le GCSMS pour le compte de ses membres: accord des autorités pour un transfert de l’exercice ou de l’exploitation de l’autorisation.</a:t>
            </a:r>
          </a:p>
          <a:p>
            <a:pPr marL="742950" lvl="1" indent="-285750" algn="just" eaLnBrk="0" fontAlgn="base" hangingPunct="0">
              <a:lnSpc>
                <a:spcPct val="110000"/>
              </a:lnSpc>
              <a:spcBef>
                <a:spcPts val="600"/>
              </a:spcBef>
              <a:spcAft>
                <a:spcPct val="0"/>
              </a:spcAft>
              <a:buClr>
                <a:srgbClr val="0578B3"/>
              </a:buClr>
              <a:buFont typeface="Franklin Gothic Book" pitchFamily="34" charset="0"/>
              <a:buChar char="•"/>
            </a:pPr>
            <a:r>
              <a:rPr lang="fr-FR" sz="2300" dirty="0">
                <a:latin typeface="Tw Cen MT" panose="020B0602020104020603" pitchFamily="34" charset="0"/>
              </a:rPr>
              <a:t>Les SAD « aide et soins » ne pourraient pas se constituer par convention sauf de manière temporaire pour obtenir un délai supplémentaire. </a:t>
            </a:r>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p:txBody>
      </p:sp>
    </p:spTree>
    <p:extLst>
      <p:ext uri="{BB962C8B-B14F-4D97-AF65-F5344CB8AC3E}">
        <p14:creationId xmlns:p14="http://schemas.microsoft.com/office/powerpoint/2010/main" val="24760796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15768" y="269320"/>
            <a:ext cx="9209532" cy="852114"/>
          </a:xfrm>
        </p:spPr>
        <p:txBody>
          <a:bodyPr>
            <a:normAutofit fontScale="90000"/>
          </a:bodyPr>
          <a:lstStyle/>
          <a:p>
            <a:r>
              <a:rPr lang="fr-FR" sz="3200" dirty="0">
                <a:solidFill>
                  <a:srgbClr val="FFFFFF"/>
                </a:solidFill>
              </a:rPr>
              <a:t>Les services autonomie à domicile</a:t>
            </a:r>
            <a:br>
              <a:rPr lang="fr-FR" sz="3200" dirty="0">
                <a:solidFill>
                  <a:srgbClr val="FFFFFF"/>
                </a:solidFill>
              </a:rPr>
            </a:br>
            <a:r>
              <a:rPr lang="fr-FR" sz="3200" dirty="0">
                <a:solidFill>
                  <a:srgbClr val="FFFFFF"/>
                </a:solidFill>
              </a:rPr>
              <a:t>Cadre juridique: les publics et le domicile</a:t>
            </a:r>
            <a:endParaRPr lang="fr-FR" dirty="0"/>
          </a:p>
        </p:txBody>
      </p:sp>
      <p:sp>
        <p:nvSpPr>
          <p:cNvPr id="3" name="Espace réservé du texte 2"/>
          <p:cNvSpPr>
            <a:spLocks noGrp="1"/>
          </p:cNvSpPr>
          <p:nvPr>
            <p:ph type="body" sz="quarter" idx="13"/>
          </p:nvPr>
        </p:nvSpPr>
        <p:spPr>
          <a:xfrm>
            <a:off x="210238" y="1664538"/>
            <a:ext cx="11563946" cy="5003389"/>
          </a:xfrm>
        </p:spPr>
        <p:txBody>
          <a:bodyPr>
            <a:normAutofit fontScale="85000" lnSpcReduction="10000"/>
          </a:bodyPr>
          <a:lstStyle/>
          <a:p>
            <a:pPr marL="342900" lvl="0" indent="-342900" eaLnBrk="0" fontAlgn="base" hangingPunct="0">
              <a:lnSpc>
                <a:spcPct val="100000"/>
              </a:lnSpc>
              <a:spcBef>
                <a:spcPts val="600"/>
              </a:spcBef>
              <a:spcAft>
                <a:spcPts val="600"/>
              </a:spcAft>
              <a:buClr>
                <a:srgbClr val="A5C400"/>
              </a:buClr>
              <a:buSzPct val="125000"/>
              <a:buFont typeface="Franklin Gothic Book" pitchFamily="34" charset="0"/>
              <a:buChar char="■"/>
            </a:pPr>
            <a:r>
              <a:rPr lang="fr-FR" sz="3000" dirty="0">
                <a:solidFill>
                  <a:srgbClr val="000000"/>
                </a:solidFill>
                <a:latin typeface="Tw Cen MT" panose="020B0602020104020603" pitchFamily="34" charset="0"/>
                <a:sym typeface="Wingdings" panose="05000000000000000000" pitchFamily="2" charset="2"/>
              </a:rPr>
              <a:t>Une définition élargie des publics des SAD</a:t>
            </a:r>
          </a:p>
          <a:p>
            <a:pPr marL="742950" lvl="1" indent="-285750" eaLnBrk="0" fontAlgn="base" hangingPunct="0">
              <a:lnSpc>
                <a:spcPct val="110000"/>
              </a:lnSpc>
              <a:spcBef>
                <a:spcPts val="600"/>
              </a:spcBef>
              <a:spcAft>
                <a:spcPct val="0"/>
              </a:spcAft>
              <a:buClr>
                <a:srgbClr val="0578B3"/>
              </a:buClr>
              <a:buFont typeface="Franklin Gothic Book" pitchFamily="34" charset="0"/>
              <a:buChar char="•"/>
            </a:pPr>
            <a:r>
              <a:rPr lang="fr-FR" sz="3000" kern="0" dirty="0">
                <a:solidFill>
                  <a:srgbClr val="000000"/>
                </a:solidFill>
                <a:latin typeface="Tw Cen MT" pitchFamily="34" charset="0"/>
              </a:rPr>
              <a:t>Personnes âgées de soixante ans et plus en perte d’autonomie ou malades ;</a:t>
            </a:r>
          </a:p>
          <a:p>
            <a:pPr marL="742950" lvl="1" indent="-285750" eaLnBrk="0" fontAlgn="base" hangingPunct="0">
              <a:lnSpc>
                <a:spcPct val="110000"/>
              </a:lnSpc>
              <a:spcBef>
                <a:spcPts val="600"/>
              </a:spcBef>
              <a:spcAft>
                <a:spcPct val="0"/>
              </a:spcAft>
              <a:buClr>
                <a:srgbClr val="0578B3"/>
              </a:buClr>
              <a:buFont typeface="Franklin Gothic Book" pitchFamily="34" charset="0"/>
              <a:buChar char="•"/>
            </a:pPr>
            <a:r>
              <a:rPr lang="fr-FR" sz="3000" kern="0" dirty="0">
                <a:solidFill>
                  <a:srgbClr val="000000"/>
                </a:solidFill>
                <a:latin typeface="Tw Cen MT" pitchFamily="34" charset="0"/>
              </a:rPr>
              <a:t>Personnes présentant un handicap ;</a:t>
            </a:r>
          </a:p>
          <a:p>
            <a:pPr marL="742950" lvl="1" indent="-285750" eaLnBrk="0" fontAlgn="base" hangingPunct="0">
              <a:lnSpc>
                <a:spcPct val="110000"/>
              </a:lnSpc>
              <a:spcBef>
                <a:spcPts val="600"/>
              </a:spcBef>
              <a:spcAft>
                <a:spcPct val="0"/>
              </a:spcAft>
              <a:buClr>
                <a:srgbClr val="0578B3"/>
              </a:buClr>
              <a:buFont typeface="Franklin Gothic Book" pitchFamily="34" charset="0"/>
              <a:buChar char="•"/>
            </a:pPr>
            <a:r>
              <a:rPr lang="fr-FR" sz="3000" kern="0" dirty="0">
                <a:solidFill>
                  <a:srgbClr val="000000"/>
                </a:solidFill>
                <a:latin typeface="Tw Cen MT" pitchFamily="34" charset="0"/>
              </a:rPr>
              <a:t>Personnes de moins de soixante ans atteintes des pathologies chroniques ou personnes présentant une affection de longue durée. </a:t>
            </a:r>
          </a:p>
          <a:p>
            <a:pPr marL="457200" lvl="1" indent="0" eaLnBrk="0" fontAlgn="base" hangingPunct="0">
              <a:lnSpc>
                <a:spcPct val="110000"/>
              </a:lnSpc>
              <a:spcBef>
                <a:spcPts val="600"/>
              </a:spcBef>
              <a:spcAft>
                <a:spcPct val="0"/>
              </a:spcAft>
              <a:buClr>
                <a:srgbClr val="0578B3"/>
              </a:buClr>
              <a:buNone/>
            </a:pPr>
            <a:r>
              <a:rPr lang="fr-FR" sz="3000" kern="0" dirty="0">
                <a:solidFill>
                  <a:srgbClr val="000000"/>
                </a:solidFill>
                <a:latin typeface="Tw Cen MT" pitchFamily="34" charset="0"/>
              </a:rPr>
              <a:t>Ces personnes disposent de la liberté de choix du service chargé de leur accompagnement.</a:t>
            </a:r>
          </a:p>
          <a:p>
            <a:pPr marL="342900" lvl="0" indent="-342900" eaLnBrk="0" fontAlgn="base" hangingPunct="0">
              <a:lnSpc>
                <a:spcPct val="100000"/>
              </a:lnSpc>
              <a:spcBef>
                <a:spcPts val="600"/>
              </a:spcBef>
              <a:spcAft>
                <a:spcPts val="600"/>
              </a:spcAft>
              <a:buClr>
                <a:srgbClr val="A5C400"/>
              </a:buClr>
              <a:buSzPct val="125000"/>
              <a:buFont typeface="Franklin Gothic Book" pitchFamily="34" charset="0"/>
              <a:buChar char="■"/>
            </a:pPr>
            <a:r>
              <a:rPr lang="fr-FR" sz="3000" dirty="0">
                <a:solidFill>
                  <a:srgbClr val="000000"/>
                </a:solidFill>
                <a:latin typeface="Tw Cen MT" panose="020B0602020104020603" pitchFamily="34" charset="0"/>
                <a:sym typeface="Wingdings" panose="05000000000000000000" pitchFamily="2" charset="2"/>
              </a:rPr>
              <a:t>Une définition élargie du domicile</a:t>
            </a:r>
          </a:p>
          <a:p>
            <a:pPr marL="0" lvl="0" indent="0" eaLnBrk="0" fontAlgn="base" hangingPunct="0">
              <a:lnSpc>
                <a:spcPct val="100000"/>
              </a:lnSpc>
              <a:spcBef>
                <a:spcPts val="600"/>
              </a:spcBef>
              <a:spcAft>
                <a:spcPts val="600"/>
              </a:spcAft>
              <a:buClr>
                <a:srgbClr val="A5C400"/>
              </a:buClr>
              <a:buSzPct val="125000"/>
              <a:buNone/>
            </a:pPr>
            <a:r>
              <a:rPr lang="fr-FR" sz="3000" dirty="0">
                <a:solidFill>
                  <a:srgbClr val="000000"/>
                </a:solidFill>
                <a:latin typeface="Tw Cen MT" panose="020B0602020104020603" pitchFamily="34" charset="0"/>
                <a:sym typeface="Wingdings" panose="05000000000000000000" pitchFamily="2" charset="2"/>
              </a:rPr>
              <a:t>Les SAD interviennent au domicile ou à partir du domicile des personnes qu’ils accompagnent. Le domicile s’entend de tout lieu de résidence de la personne, y compris temporaire, et y compris en structure d’hébergement non médicalisée.</a:t>
            </a:r>
          </a:p>
          <a:p>
            <a:pPr marL="0" lvl="0" indent="0" defTabSz="1219170">
              <a:lnSpc>
                <a:spcPct val="100000"/>
              </a:lnSpc>
              <a:spcBef>
                <a:spcPts val="0"/>
              </a:spcBef>
              <a:spcAft>
                <a:spcPts val="667"/>
              </a:spcAft>
              <a:buClrTx/>
              <a:buSzTx/>
              <a:buNone/>
            </a:pPr>
            <a:endParaRPr lang="fr-FR" sz="2300" b="1" i="1" dirty="0">
              <a:solidFill>
                <a:srgbClr val="000091"/>
              </a:solidFill>
              <a:latin typeface="Tw Cen MT" panose="020B0602020104020603" pitchFamily="34" charset="0"/>
              <a:cs typeface="+mn-cs"/>
              <a:sym typeface="Wingdings" panose="05000000000000000000" pitchFamily="2" charset="2"/>
            </a:endParaRPr>
          </a:p>
          <a:p>
            <a:pPr marL="0" indent="0">
              <a:buNone/>
            </a:pPr>
            <a:endParaRPr lang="fr-FR" sz="2300" dirty="0">
              <a:latin typeface="Tw Cen MT" panose="020B0602020104020603" pitchFamily="34" charset="0"/>
            </a:endParaRPr>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p:txBody>
      </p:sp>
    </p:spTree>
    <p:extLst>
      <p:ext uri="{BB962C8B-B14F-4D97-AF65-F5344CB8AC3E}">
        <p14:creationId xmlns:p14="http://schemas.microsoft.com/office/powerpoint/2010/main" val="6882575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15768" y="269320"/>
            <a:ext cx="9209532" cy="852114"/>
          </a:xfrm>
        </p:spPr>
        <p:txBody>
          <a:bodyPr>
            <a:normAutofit fontScale="90000"/>
          </a:bodyPr>
          <a:lstStyle/>
          <a:p>
            <a:r>
              <a:rPr lang="fr-FR" sz="3200" dirty="0">
                <a:solidFill>
                  <a:srgbClr val="FFFFFF"/>
                </a:solidFill>
              </a:rPr>
              <a:t>Les services autonomie à domicile</a:t>
            </a:r>
            <a:br>
              <a:rPr lang="fr-FR" sz="3200" dirty="0">
                <a:solidFill>
                  <a:srgbClr val="FFFFFF"/>
                </a:solidFill>
              </a:rPr>
            </a:br>
            <a:r>
              <a:rPr lang="fr-FR" sz="3200" dirty="0">
                <a:solidFill>
                  <a:srgbClr val="FFFFFF"/>
                </a:solidFill>
              </a:rPr>
              <a:t>Cadre juridique: Les prestations (1)</a:t>
            </a:r>
            <a:endParaRPr lang="fr-FR" dirty="0"/>
          </a:p>
        </p:txBody>
      </p:sp>
      <p:sp>
        <p:nvSpPr>
          <p:cNvPr id="3" name="Espace réservé du texte 2"/>
          <p:cNvSpPr>
            <a:spLocks noGrp="1"/>
          </p:cNvSpPr>
          <p:nvPr>
            <p:ph type="body" sz="quarter" idx="13"/>
          </p:nvPr>
        </p:nvSpPr>
        <p:spPr>
          <a:xfrm>
            <a:off x="210238" y="1664538"/>
            <a:ext cx="11563946" cy="5003389"/>
          </a:xfrm>
        </p:spPr>
        <p:txBody>
          <a:bodyPr>
            <a:normAutofit fontScale="25000" lnSpcReduction="20000"/>
          </a:bodyPr>
          <a:lstStyle/>
          <a:p>
            <a:pPr marL="342900" lvl="0" indent="-342900" eaLnBrk="0" fontAlgn="base" hangingPunct="0">
              <a:lnSpc>
                <a:spcPct val="100000"/>
              </a:lnSpc>
              <a:spcBef>
                <a:spcPts val="600"/>
              </a:spcBef>
              <a:spcAft>
                <a:spcPts val="600"/>
              </a:spcAft>
              <a:buClr>
                <a:srgbClr val="A5C400"/>
              </a:buClr>
              <a:buSzPct val="125000"/>
              <a:buFont typeface="Franklin Gothic Book" pitchFamily="34" charset="0"/>
              <a:buChar char="■"/>
            </a:pPr>
            <a:r>
              <a:rPr lang="fr-FR" sz="7600" dirty="0">
                <a:solidFill>
                  <a:srgbClr val="000000"/>
                </a:solidFill>
                <a:latin typeface="Tw Cen MT" panose="020B0602020104020603" pitchFamily="34" charset="0"/>
                <a:sym typeface="Wingdings" panose="05000000000000000000" pitchFamily="2" charset="2"/>
              </a:rPr>
              <a:t>Une reprise des prestations socle des SAAD et des SSIAD</a:t>
            </a:r>
          </a:p>
          <a:p>
            <a:pPr marL="342900" lvl="0" indent="-342900" eaLnBrk="0" fontAlgn="base" hangingPunct="0">
              <a:lnSpc>
                <a:spcPct val="100000"/>
              </a:lnSpc>
              <a:spcBef>
                <a:spcPts val="600"/>
              </a:spcBef>
              <a:spcAft>
                <a:spcPts val="600"/>
              </a:spcAft>
              <a:buClr>
                <a:srgbClr val="A5C400"/>
              </a:buClr>
              <a:buSzPct val="125000"/>
              <a:buFont typeface="Franklin Gothic Book" pitchFamily="34" charset="0"/>
              <a:buChar char="■"/>
            </a:pPr>
            <a:r>
              <a:rPr lang="fr-FR" sz="7600" dirty="0">
                <a:solidFill>
                  <a:srgbClr val="000000"/>
                </a:solidFill>
                <a:latin typeface="Tw Cen MT" panose="020B0602020104020603" pitchFamily="34" charset="0"/>
                <a:sym typeface="Wingdings" panose="05000000000000000000" pitchFamily="2" charset="2"/>
              </a:rPr>
              <a:t>Pour l’aide:</a:t>
            </a:r>
          </a:p>
          <a:p>
            <a:pPr marL="742950" lvl="1" indent="-285750" eaLnBrk="0" fontAlgn="base" hangingPunct="0">
              <a:lnSpc>
                <a:spcPct val="110000"/>
              </a:lnSpc>
              <a:spcBef>
                <a:spcPts val="600"/>
              </a:spcBef>
              <a:spcAft>
                <a:spcPct val="0"/>
              </a:spcAft>
              <a:buClr>
                <a:srgbClr val="0578B3"/>
              </a:buClr>
              <a:buFont typeface="Franklin Gothic Book" pitchFamily="34" charset="0"/>
              <a:buChar char="•"/>
            </a:pPr>
            <a:r>
              <a:rPr lang="fr-FR" sz="7600" kern="0" dirty="0">
                <a:solidFill>
                  <a:srgbClr val="000000"/>
                </a:solidFill>
                <a:latin typeface="Tw Cen MT" pitchFamily="34" charset="0"/>
              </a:rPr>
              <a:t>L'assistance dans les actes quotidiens de la vie. Cette assistance peut inclure les aspirations </a:t>
            </a:r>
            <a:r>
              <a:rPr lang="fr-FR" sz="7600" kern="0" dirty="0" err="1">
                <a:solidFill>
                  <a:srgbClr val="000000"/>
                </a:solidFill>
                <a:latin typeface="Tw Cen MT" pitchFamily="34" charset="0"/>
              </a:rPr>
              <a:t>endo</a:t>
            </a:r>
            <a:r>
              <a:rPr lang="fr-FR" sz="7600" kern="0" dirty="0">
                <a:solidFill>
                  <a:srgbClr val="000000"/>
                </a:solidFill>
                <a:latin typeface="Tw Cen MT" pitchFamily="34" charset="0"/>
              </a:rPr>
              <a:t>-trachéales ;</a:t>
            </a:r>
          </a:p>
          <a:p>
            <a:pPr marL="742950" lvl="1" indent="-285750" eaLnBrk="0" fontAlgn="base" hangingPunct="0">
              <a:lnSpc>
                <a:spcPct val="110000"/>
              </a:lnSpc>
              <a:spcBef>
                <a:spcPts val="600"/>
              </a:spcBef>
              <a:spcAft>
                <a:spcPct val="0"/>
              </a:spcAft>
              <a:buClr>
                <a:srgbClr val="0578B3"/>
              </a:buClr>
              <a:buFont typeface="Franklin Gothic Book" pitchFamily="34" charset="0"/>
              <a:buChar char="•"/>
            </a:pPr>
            <a:r>
              <a:rPr lang="fr-FR" sz="7600" kern="0" dirty="0">
                <a:solidFill>
                  <a:srgbClr val="000000"/>
                </a:solidFill>
                <a:latin typeface="Tw Cen MT" pitchFamily="34" charset="0"/>
              </a:rPr>
              <a:t>La prestation de conduite du véhicule personnel des personnes accompagnées du domicile au travail, sur le lieu de vacances, pour les démarches administratives ;</a:t>
            </a:r>
          </a:p>
          <a:p>
            <a:pPr marL="742950" lvl="1" indent="-285750" eaLnBrk="0" fontAlgn="base" hangingPunct="0">
              <a:lnSpc>
                <a:spcPct val="110000"/>
              </a:lnSpc>
              <a:spcBef>
                <a:spcPts val="600"/>
              </a:spcBef>
              <a:spcAft>
                <a:spcPct val="0"/>
              </a:spcAft>
              <a:buClr>
                <a:srgbClr val="0578B3"/>
              </a:buClr>
              <a:buFont typeface="Franklin Gothic Book" pitchFamily="34" charset="0"/>
              <a:buChar char="•"/>
            </a:pPr>
            <a:r>
              <a:rPr lang="fr-FR" sz="7600" kern="0" dirty="0">
                <a:solidFill>
                  <a:srgbClr val="000000"/>
                </a:solidFill>
                <a:latin typeface="Tw Cen MT" pitchFamily="34" charset="0"/>
              </a:rPr>
              <a:t>L'accompagnement des personnes dans leurs déplacements en dehors de leur domicile, notamment pour des promenades, une aide à la mobilité et au transport, ou des actes de la vie courante.</a:t>
            </a:r>
          </a:p>
          <a:p>
            <a:pPr marL="342900" lvl="0" indent="-342900" eaLnBrk="0" fontAlgn="base" hangingPunct="0">
              <a:lnSpc>
                <a:spcPct val="100000"/>
              </a:lnSpc>
              <a:spcBef>
                <a:spcPts val="600"/>
              </a:spcBef>
              <a:spcAft>
                <a:spcPts val="600"/>
              </a:spcAft>
              <a:buClr>
                <a:srgbClr val="A5C400"/>
              </a:buClr>
              <a:buSzPct val="125000"/>
              <a:buFont typeface="Franklin Gothic Book" pitchFamily="34" charset="0"/>
              <a:buChar char="■"/>
            </a:pPr>
            <a:r>
              <a:rPr lang="fr-FR" sz="7600" dirty="0">
                <a:solidFill>
                  <a:srgbClr val="000000"/>
                </a:solidFill>
                <a:latin typeface="Tw Cen MT" panose="020B0602020104020603" pitchFamily="34" charset="0"/>
                <a:sym typeface="Wingdings" panose="05000000000000000000" pitchFamily="2" charset="2"/>
              </a:rPr>
              <a:t>Pour le soin:</a:t>
            </a:r>
          </a:p>
          <a:p>
            <a:pPr marL="742950" lvl="1" indent="-285750" eaLnBrk="0" fontAlgn="base" hangingPunct="0">
              <a:lnSpc>
                <a:spcPct val="110000"/>
              </a:lnSpc>
              <a:spcBef>
                <a:spcPts val="600"/>
              </a:spcBef>
              <a:spcAft>
                <a:spcPct val="0"/>
              </a:spcAft>
              <a:buClr>
                <a:srgbClr val="0578B3"/>
              </a:buClr>
              <a:buFont typeface="Franklin Gothic Book" pitchFamily="34" charset="0"/>
              <a:buChar char="•"/>
            </a:pPr>
            <a:r>
              <a:rPr lang="fr-FR" sz="7600" kern="0" dirty="0">
                <a:solidFill>
                  <a:srgbClr val="000000"/>
                </a:solidFill>
                <a:latin typeface="Tw Cen MT" pitchFamily="34" charset="0"/>
              </a:rPr>
              <a:t>Il dispense des prestations de soins infirmiers sous la forme de soins techniques et de soins de base et relationnels</a:t>
            </a:r>
          </a:p>
          <a:p>
            <a:pPr marL="742950" lvl="1" indent="-285750" eaLnBrk="0" fontAlgn="base" hangingPunct="0">
              <a:lnSpc>
                <a:spcPct val="110000"/>
              </a:lnSpc>
              <a:spcBef>
                <a:spcPts val="600"/>
              </a:spcBef>
              <a:spcAft>
                <a:spcPct val="0"/>
              </a:spcAft>
              <a:buClr>
                <a:srgbClr val="0578B3"/>
              </a:buClr>
              <a:buFont typeface="Franklin Gothic Book" pitchFamily="34" charset="0"/>
              <a:buChar char="•"/>
            </a:pPr>
            <a:r>
              <a:rPr lang="fr-FR" sz="7600" kern="0" dirty="0">
                <a:solidFill>
                  <a:srgbClr val="000000"/>
                </a:solidFill>
                <a:latin typeface="Tw Cen MT" pitchFamily="34" charset="0"/>
              </a:rPr>
              <a:t>Il peut proposer un accompagnement des personnes à la téléconsultation.</a:t>
            </a:r>
          </a:p>
          <a:p>
            <a:pPr marL="742950" lvl="1" indent="-285750" eaLnBrk="0" fontAlgn="base" hangingPunct="0">
              <a:lnSpc>
                <a:spcPct val="110000"/>
              </a:lnSpc>
              <a:spcBef>
                <a:spcPts val="600"/>
              </a:spcBef>
              <a:spcAft>
                <a:spcPct val="0"/>
              </a:spcAft>
              <a:buClr>
                <a:srgbClr val="0578B3"/>
              </a:buClr>
              <a:buFont typeface="Franklin Gothic Book" pitchFamily="34" charset="0"/>
              <a:buChar char="•"/>
            </a:pPr>
            <a:r>
              <a:rPr lang="fr-FR" sz="7600" kern="0" dirty="0">
                <a:solidFill>
                  <a:srgbClr val="000000"/>
                </a:solidFill>
                <a:latin typeface="Tw Cen MT" pitchFamily="34" charset="0"/>
              </a:rPr>
              <a:t>Il peut concourir à l’accompagnement de la fin de vie</a:t>
            </a:r>
          </a:p>
          <a:p>
            <a:pPr marL="742950" lvl="1" indent="-285750" eaLnBrk="0" fontAlgn="base" hangingPunct="0">
              <a:lnSpc>
                <a:spcPct val="110000"/>
              </a:lnSpc>
              <a:spcBef>
                <a:spcPts val="600"/>
              </a:spcBef>
              <a:spcAft>
                <a:spcPct val="0"/>
              </a:spcAft>
              <a:buClr>
                <a:srgbClr val="0578B3"/>
              </a:buClr>
              <a:buFont typeface="Franklin Gothic Book" pitchFamily="34" charset="0"/>
              <a:buChar char="•"/>
            </a:pPr>
            <a:r>
              <a:rPr lang="fr-FR" sz="7600" kern="0" dirty="0">
                <a:solidFill>
                  <a:srgbClr val="000000"/>
                </a:solidFill>
                <a:latin typeface="Tw Cen MT" pitchFamily="34" charset="0"/>
              </a:rPr>
              <a:t>Il peut intervenir pour des prestations de soins dans les établissements mentionnés au II de l’article L. 313-12</a:t>
            </a:r>
          </a:p>
          <a:p>
            <a:pPr marL="457200" lvl="1" indent="0" eaLnBrk="0" fontAlgn="base" hangingPunct="0">
              <a:lnSpc>
                <a:spcPct val="110000"/>
              </a:lnSpc>
              <a:spcBef>
                <a:spcPts val="600"/>
              </a:spcBef>
              <a:spcAft>
                <a:spcPct val="0"/>
              </a:spcAft>
              <a:buClr>
                <a:srgbClr val="0578B3"/>
              </a:buClr>
              <a:buNone/>
            </a:pPr>
            <a:endParaRPr lang="fr-FR" sz="3000" kern="0" dirty="0">
              <a:solidFill>
                <a:srgbClr val="000000"/>
              </a:solidFill>
              <a:latin typeface="Tw Cen MT" pitchFamily="34" charset="0"/>
            </a:endParaRPr>
          </a:p>
          <a:p>
            <a:pPr marL="0" lvl="0" indent="0" defTabSz="1219170">
              <a:lnSpc>
                <a:spcPct val="100000"/>
              </a:lnSpc>
              <a:spcBef>
                <a:spcPts val="0"/>
              </a:spcBef>
              <a:spcAft>
                <a:spcPts val="667"/>
              </a:spcAft>
              <a:buClrTx/>
              <a:buSzTx/>
              <a:buNone/>
            </a:pPr>
            <a:endParaRPr lang="fr-FR" sz="2300" b="1" i="1" dirty="0">
              <a:solidFill>
                <a:srgbClr val="000091"/>
              </a:solidFill>
              <a:latin typeface="Tw Cen MT" panose="020B0602020104020603" pitchFamily="34" charset="0"/>
              <a:cs typeface="+mn-cs"/>
              <a:sym typeface="Wingdings" panose="05000000000000000000" pitchFamily="2" charset="2"/>
            </a:endParaRPr>
          </a:p>
          <a:p>
            <a:pPr marL="0" indent="0">
              <a:buNone/>
            </a:pPr>
            <a:endParaRPr lang="fr-FR" sz="2300" dirty="0">
              <a:latin typeface="Tw Cen MT" panose="020B0602020104020603" pitchFamily="34" charset="0"/>
            </a:endParaRPr>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p:txBody>
      </p:sp>
    </p:spTree>
    <p:extLst>
      <p:ext uri="{BB962C8B-B14F-4D97-AF65-F5344CB8AC3E}">
        <p14:creationId xmlns:p14="http://schemas.microsoft.com/office/powerpoint/2010/main" val="9143869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15768" y="269320"/>
            <a:ext cx="9209532" cy="852114"/>
          </a:xfrm>
        </p:spPr>
        <p:txBody>
          <a:bodyPr>
            <a:normAutofit fontScale="90000"/>
          </a:bodyPr>
          <a:lstStyle/>
          <a:p>
            <a:r>
              <a:rPr lang="fr-FR" sz="3200" dirty="0">
                <a:solidFill>
                  <a:srgbClr val="FFFFFF"/>
                </a:solidFill>
              </a:rPr>
              <a:t>Les services autonomie à domicile</a:t>
            </a:r>
            <a:br>
              <a:rPr lang="fr-FR" sz="3200" dirty="0">
                <a:solidFill>
                  <a:srgbClr val="FFFFFF"/>
                </a:solidFill>
              </a:rPr>
            </a:br>
            <a:r>
              <a:rPr lang="fr-FR" sz="3200" dirty="0">
                <a:solidFill>
                  <a:srgbClr val="FFFFFF"/>
                </a:solidFill>
              </a:rPr>
              <a:t>Cadre juridique: Les prestations (2)</a:t>
            </a:r>
            <a:endParaRPr lang="fr-FR" dirty="0"/>
          </a:p>
        </p:txBody>
      </p:sp>
      <p:sp>
        <p:nvSpPr>
          <p:cNvPr id="3" name="Espace réservé du texte 2"/>
          <p:cNvSpPr>
            <a:spLocks noGrp="1"/>
          </p:cNvSpPr>
          <p:nvPr>
            <p:ph type="body" sz="quarter" idx="13"/>
          </p:nvPr>
        </p:nvSpPr>
        <p:spPr>
          <a:xfrm>
            <a:off x="210238" y="1664538"/>
            <a:ext cx="11563946" cy="5003389"/>
          </a:xfrm>
        </p:spPr>
        <p:txBody>
          <a:bodyPr>
            <a:normAutofit fontScale="55000" lnSpcReduction="20000"/>
          </a:bodyPr>
          <a:lstStyle/>
          <a:p>
            <a:pPr marL="342900" lvl="0" indent="-342900" eaLnBrk="0" fontAlgn="base" hangingPunct="0">
              <a:lnSpc>
                <a:spcPct val="100000"/>
              </a:lnSpc>
              <a:spcBef>
                <a:spcPts val="600"/>
              </a:spcBef>
              <a:spcAft>
                <a:spcPts val="600"/>
              </a:spcAft>
              <a:buClr>
                <a:srgbClr val="A5C400"/>
              </a:buClr>
              <a:buSzPct val="125000"/>
              <a:buFont typeface="Franklin Gothic Book" pitchFamily="34" charset="0"/>
              <a:buChar char="■"/>
            </a:pPr>
            <a:r>
              <a:rPr lang="fr-FR" sz="4500" dirty="0">
                <a:solidFill>
                  <a:srgbClr val="000000"/>
                </a:solidFill>
                <a:latin typeface="Tw Cen MT" panose="020B0602020104020603" pitchFamily="34" charset="0"/>
                <a:sym typeface="Wingdings" panose="05000000000000000000" pitchFamily="2" charset="2"/>
              </a:rPr>
              <a:t>MAIS une reconnaissance de l’évolution du rôle des services médico-sociaux à domicile</a:t>
            </a:r>
          </a:p>
          <a:p>
            <a:pPr marL="0" lvl="0" indent="0" eaLnBrk="0" fontAlgn="base" hangingPunct="0">
              <a:lnSpc>
                <a:spcPct val="100000"/>
              </a:lnSpc>
              <a:spcBef>
                <a:spcPts val="600"/>
              </a:spcBef>
              <a:spcAft>
                <a:spcPts val="600"/>
              </a:spcAft>
              <a:buClr>
                <a:srgbClr val="A5C400"/>
              </a:buClr>
              <a:buSzPct val="125000"/>
              <a:buNone/>
            </a:pPr>
            <a:r>
              <a:rPr lang="fr-FR" sz="4500" i="1" dirty="0">
                <a:solidFill>
                  <a:srgbClr val="000000"/>
                </a:solidFill>
                <a:latin typeface="Tw Cen MT" panose="020B0602020104020603" pitchFamily="34" charset="0"/>
                <a:sym typeface="Wingdings" panose="05000000000000000000" pitchFamily="2" charset="2"/>
              </a:rPr>
              <a:t>Les services autonomie à domicile mettent en place une réponse coordonnée aux besoins et aux attentes de la personne, en proposant : </a:t>
            </a:r>
          </a:p>
          <a:p>
            <a:pPr marL="0" lvl="0" indent="0" eaLnBrk="0" fontAlgn="base" hangingPunct="0">
              <a:lnSpc>
                <a:spcPct val="100000"/>
              </a:lnSpc>
              <a:spcBef>
                <a:spcPts val="600"/>
              </a:spcBef>
              <a:spcAft>
                <a:spcPts val="600"/>
              </a:spcAft>
              <a:buClr>
                <a:srgbClr val="A5C400"/>
              </a:buClr>
              <a:buSzPct val="125000"/>
              <a:buNone/>
            </a:pPr>
            <a:r>
              <a:rPr lang="fr-FR" sz="4500" i="1" dirty="0">
                <a:solidFill>
                  <a:srgbClr val="000000"/>
                </a:solidFill>
                <a:latin typeface="Tw Cen MT" panose="020B0602020104020603" pitchFamily="34" charset="0"/>
                <a:sym typeface="Wingdings" panose="05000000000000000000" pitchFamily="2" charset="2"/>
              </a:rPr>
              <a:t>1° Des prestations d'aide et d’accompagnement dans les actes de la vie quotidienne;</a:t>
            </a:r>
          </a:p>
          <a:p>
            <a:pPr marL="0" lvl="0" indent="0" eaLnBrk="0" fontAlgn="base" hangingPunct="0">
              <a:lnSpc>
                <a:spcPct val="100000"/>
              </a:lnSpc>
              <a:spcBef>
                <a:spcPts val="600"/>
              </a:spcBef>
              <a:spcAft>
                <a:spcPts val="600"/>
              </a:spcAft>
              <a:buClr>
                <a:srgbClr val="A5C400"/>
              </a:buClr>
              <a:buSzPct val="125000"/>
              <a:buNone/>
            </a:pPr>
            <a:r>
              <a:rPr lang="fr-FR" sz="4500" i="1" dirty="0">
                <a:solidFill>
                  <a:srgbClr val="000000"/>
                </a:solidFill>
                <a:latin typeface="Tw Cen MT" panose="020B0602020104020603" pitchFamily="34" charset="0"/>
                <a:sym typeface="Wingdings" panose="05000000000000000000" pitchFamily="2" charset="2"/>
              </a:rPr>
              <a:t>2° Une réponse aux besoins de soins dans les conditions prévues à l’article D. 312-3 ;  </a:t>
            </a:r>
          </a:p>
          <a:p>
            <a:pPr marL="0" lvl="0" indent="0" eaLnBrk="0" fontAlgn="base" hangingPunct="0">
              <a:lnSpc>
                <a:spcPct val="100000"/>
              </a:lnSpc>
              <a:spcBef>
                <a:spcPts val="600"/>
              </a:spcBef>
              <a:spcAft>
                <a:spcPts val="600"/>
              </a:spcAft>
              <a:buClr>
                <a:srgbClr val="A5C400"/>
              </a:buClr>
              <a:buSzPct val="125000"/>
              <a:buNone/>
            </a:pPr>
            <a:r>
              <a:rPr lang="fr-FR" sz="4500" i="1" dirty="0">
                <a:solidFill>
                  <a:srgbClr val="000000"/>
                </a:solidFill>
                <a:latin typeface="Tw Cen MT" panose="020B0602020104020603" pitchFamily="34" charset="0"/>
                <a:sym typeface="Wingdings" panose="05000000000000000000" pitchFamily="2" charset="2"/>
              </a:rPr>
              <a:t>3° Une aide à l’insertion sociale ;</a:t>
            </a:r>
          </a:p>
          <a:p>
            <a:pPr marL="0" lvl="0" indent="0" eaLnBrk="0" fontAlgn="base" hangingPunct="0">
              <a:lnSpc>
                <a:spcPct val="100000"/>
              </a:lnSpc>
              <a:spcBef>
                <a:spcPts val="600"/>
              </a:spcBef>
              <a:spcAft>
                <a:spcPts val="600"/>
              </a:spcAft>
              <a:buClr>
                <a:srgbClr val="A5C400"/>
              </a:buClr>
              <a:buSzPct val="125000"/>
              <a:buNone/>
            </a:pPr>
            <a:r>
              <a:rPr lang="fr-FR" sz="4500" i="1" dirty="0">
                <a:solidFill>
                  <a:srgbClr val="000000"/>
                </a:solidFill>
                <a:latin typeface="Tw Cen MT" panose="020B0602020104020603" pitchFamily="34" charset="0"/>
                <a:sym typeface="Wingdings" panose="05000000000000000000" pitchFamily="2" charset="2"/>
              </a:rPr>
              <a:t>4° Des actions de prévention, de préservation ou de restauration de la perte d’autonomie, ainsi que des actions de soutien à l’autonomie.</a:t>
            </a:r>
          </a:p>
          <a:p>
            <a:pPr marL="0" lvl="0" indent="0" eaLnBrk="0" fontAlgn="base" hangingPunct="0">
              <a:lnSpc>
                <a:spcPct val="100000"/>
              </a:lnSpc>
              <a:spcBef>
                <a:spcPts val="600"/>
              </a:spcBef>
              <a:spcAft>
                <a:spcPts val="600"/>
              </a:spcAft>
              <a:buClr>
                <a:srgbClr val="A5C400"/>
              </a:buClr>
              <a:buSzPct val="125000"/>
              <a:buNone/>
            </a:pPr>
            <a:r>
              <a:rPr lang="fr-FR" sz="4500" i="1" dirty="0">
                <a:solidFill>
                  <a:srgbClr val="000000"/>
                </a:solidFill>
                <a:latin typeface="Tw Cen MT" panose="020B0602020104020603" pitchFamily="34" charset="0"/>
                <a:sym typeface="Wingdings" panose="05000000000000000000" pitchFamily="2" charset="2"/>
              </a:rPr>
              <a:t>Ils peuvent également proposer des actions de soutien aux proches aidants de la personne accompagnée.</a:t>
            </a:r>
          </a:p>
          <a:p>
            <a:pPr marL="0" lvl="0" indent="0" eaLnBrk="0" fontAlgn="base" hangingPunct="0">
              <a:lnSpc>
                <a:spcPct val="100000"/>
              </a:lnSpc>
              <a:spcBef>
                <a:spcPts val="600"/>
              </a:spcBef>
              <a:spcAft>
                <a:spcPts val="600"/>
              </a:spcAft>
              <a:buClr>
                <a:srgbClr val="A5C400"/>
              </a:buClr>
              <a:buSzPct val="125000"/>
              <a:buNone/>
            </a:pPr>
            <a:r>
              <a:rPr lang="fr-FR" sz="4500" kern="0" dirty="0">
                <a:solidFill>
                  <a:srgbClr val="000000"/>
                </a:solidFill>
                <a:latin typeface="Tw Cen MT" pitchFamily="34" charset="0"/>
              </a:rPr>
              <a:t>Ils contribuent également à la prévention, au repérage et aux réponses aux situations de maltraitance.</a:t>
            </a:r>
          </a:p>
          <a:p>
            <a:pPr marL="0" lvl="0" indent="0" defTabSz="1219170">
              <a:lnSpc>
                <a:spcPct val="100000"/>
              </a:lnSpc>
              <a:spcBef>
                <a:spcPts val="0"/>
              </a:spcBef>
              <a:spcAft>
                <a:spcPts val="667"/>
              </a:spcAft>
              <a:buClrTx/>
              <a:buSzTx/>
              <a:buNone/>
            </a:pPr>
            <a:endParaRPr lang="fr-FR" sz="2300" b="1" i="1" dirty="0">
              <a:solidFill>
                <a:srgbClr val="000091"/>
              </a:solidFill>
              <a:latin typeface="Tw Cen MT" panose="020B0602020104020603" pitchFamily="34" charset="0"/>
              <a:cs typeface="+mn-cs"/>
              <a:sym typeface="Wingdings" panose="05000000000000000000" pitchFamily="2" charset="2"/>
            </a:endParaRPr>
          </a:p>
          <a:p>
            <a:pPr marL="0" indent="0">
              <a:buNone/>
            </a:pPr>
            <a:endParaRPr lang="fr-FR" sz="2300" dirty="0">
              <a:latin typeface="Tw Cen MT" panose="020B0602020104020603" pitchFamily="34" charset="0"/>
            </a:endParaRPr>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p:txBody>
      </p:sp>
    </p:spTree>
    <p:extLst>
      <p:ext uri="{BB962C8B-B14F-4D97-AF65-F5344CB8AC3E}">
        <p14:creationId xmlns:p14="http://schemas.microsoft.com/office/powerpoint/2010/main" val="16721077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15768" y="269320"/>
            <a:ext cx="9209532" cy="852114"/>
          </a:xfrm>
        </p:spPr>
        <p:txBody>
          <a:bodyPr>
            <a:normAutofit fontScale="90000"/>
          </a:bodyPr>
          <a:lstStyle/>
          <a:p>
            <a:r>
              <a:rPr lang="fr-FR" sz="3200" dirty="0">
                <a:solidFill>
                  <a:srgbClr val="FFFFFF"/>
                </a:solidFill>
              </a:rPr>
              <a:t>Les services autonomie à domicile</a:t>
            </a:r>
            <a:br>
              <a:rPr lang="fr-FR" sz="3200" dirty="0">
                <a:solidFill>
                  <a:srgbClr val="FFFFFF"/>
                </a:solidFill>
              </a:rPr>
            </a:br>
            <a:r>
              <a:rPr lang="fr-FR" sz="3200" dirty="0">
                <a:solidFill>
                  <a:srgbClr val="FFFFFF"/>
                </a:solidFill>
              </a:rPr>
              <a:t>Cadre juridique: Rôle des SAD « Aide »</a:t>
            </a:r>
            <a:endParaRPr lang="fr-FR" dirty="0"/>
          </a:p>
        </p:txBody>
      </p:sp>
      <p:sp>
        <p:nvSpPr>
          <p:cNvPr id="3" name="Espace réservé du texte 2"/>
          <p:cNvSpPr>
            <a:spLocks noGrp="1"/>
          </p:cNvSpPr>
          <p:nvPr>
            <p:ph type="body" sz="quarter" idx="13"/>
          </p:nvPr>
        </p:nvSpPr>
        <p:spPr>
          <a:xfrm>
            <a:off x="210238" y="1664538"/>
            <a:ext cx="11563946" cy="5003389"/>
          </a:xfrm>
        </p:spPr>
        <p:txBody>
          <a:bodyPr>
            <a:normAutofit fontScale="77500" lnSpcReduction="20000"/>
          </a:bodyPr>
          <a:lstStyle/>
          <a:p>
            <a:pPr marL="0" indent="0" algn="just">
              <a:spcAft>
                <a:spcPts val="1440"/>
              </a:spcAft>
              <a:buNone/>
            </a:pPr>
            <a:r>
              <a:rPr lang="fr-FR" sz="3200" dirty="0">
                <a:latin typeface="Tw Cen MT" panose="020B0602020104020603" pitchFamily="34" charset="0"/>
                <a:ea typeface="Times New Roman" panose="02020603050405020304" pitchFamily="18" charset="0"/>
              </a:rPr>
              <a:t>Le SAD « Aide » assure l’accès des personnes aux soins lorsqu’elles en ont besoin:</a:t>
            </a:r>
          </a:p>
          <a:p>
            <a:pPr marL="0" indent="0" algn="just">
              <a:spcAft>
                <a:spcPts val="1440"/>
              </a:spcAft>
              <a:buNone/>
            </a:pPr>
            <a:r>
              <a:rPr lang="fr-FR" sz="3200" dirty="0">
                <a:latin typeface="Tw Cen MT" panose="020B0602020104020603" pitchFamily="34" charset="0"/>
                <a:ea typeface="Times New Roman" panose="02020603050405020304" pitchFamily="18" charset="0"/>
              </a:rPr>
              <a:t>1° Pour les personnes qu’il accompagne dans le cadre d’une prestation d’aide à domicile et qui en font la demande, une mise en relation avec d’autres structures ou professionnels dispensant des prestations de soins à domicile, notamment des services autonomie « aide et soins », des infirmiers libéraux ou des centres de santé infirmiers ;</a:t>
            </a:r>
          </a:p>
          <a:p>
            <a:pPr marL="0" indent="0" algn="just">
              <a:spcAft>
                <a:spcPts val="1440"/>
              </a:spcAft>
              <a:buNone/>
            </a:pPr>
            <a:r>
              <a:rPr lang="fr-FR" sz="3200" dirty="0">
                <a:latin typeface="Tw Cen MT" panose="020B0602020104020603" pitchFamily="34" charset="0"/>
                <a:ea typeface="Times New Roman" panose="02020603050405020304" pitchFamily="18" charset="0"/>
              </a:rPr>
              <a:t>2° Pour les personnes qu’il n’accompagne pas au titre de son activité d’aide, une orientation vers une structure ou un professionnel de santé susceptibles de répondre à leurs besoins de soins infirmiers. </a:t>
            </a:r>
          </a:p>
          <a:p>
            <a:pPr marL="0" indent="0" algn="just">
              <a:spcAft>
                <a:spcPts val="1440"/>
              </a:spcAft>
              <a:buNone/>
            </a:pPr>
            <a:r>
              <a:rPr lang="fr-FR" sz="3200" dirty="0">
                <a:latin typeface="Tw Cen MT" panose="020B0602020104020603" pitchFamily="34" charset="0"/>
                <a:ea typeface="Times New Roman" panose="02020603050405020304" pitchFamily="18" charset="0"/>
              </a:rPr>
              <a:t>Il définit dans le projet de service l’organisation du service pour assurer cette mise en relation et cette orientation. Il peut à cet effet conclure une ou plusieurs conventions avec des structures ou des professionnels de santé. </a:t>
            </a:r>
          </a:p>
          <a:p>
            <a:pPr marL="0" indent="0" algn="just">
              <a:spcAft>
                <a:spcPts val="1440"/>
              </a:spcAft>
              <a:buNone/>
            </a:pPr>
            <a:r>
              <a:rPr lang="fr-FR" sz="3200" dirty="0">
                <a:latin typeface="Tw Cen MT" panose="020B0602020104020603" pitchFamily="34" charset="0"/>
                <a:ea typeface="Times New Roman" panose="02020603050405020304" pitchFamily="18" charset="0"/>
              </a:rPr>
              <a:t>Cette mise en relation respecte le droit au libre choix du praticien défini à l’article L. 1110-8 du code de la santé publique</a:t>
            </a:r>
          </a:p>
          <a:p>
            <a:pPr marL="0" lvl="0" indent="0" defTabSz="1219170">
              <a:lnSpc>
                <a:spcPct val="100000"/>
              </a:lnSpc>
              <a:spcBef>
                <a:spcPts val="0"/>
              </a:spcBef>
              <a:spcAft>
                <a:spcPts val="667"/>
              </a:spcAft>
              <a:buClrTx/>
              <a:buSzTx/>
              <a:buNone/>
            </a:pPr>
            <a:endParaRPr lang="fr-FR" sz="2900" b="1" i="1" dirty="0">
              <a:solidFill>
                <a:srgbClr val="000091"/>
              </a:solidFill>
              <a:latin typeface="Tw Cen MT" panose="020B0602020104020603" pitchFamily="34" charset="0"/>
              <a:cs typeface="+mn-cs"/>
              <a:sym typeface="Wingdings" panose="05000000000000000000" pitchFamily="2" charset="2"/>
            </a:endParaRPr>
          </a:p>
          <a:p>
            <a:pPr marL="0" indent="0">
              <a:buNone/>
            </a:pPr>
            <a:endParaRPr lang="fr-FR" sz="2300" dirty="0">
              <a:latin typeface="Tw Cen MT" panose="020B0602020104020603" pitchFamily="34" charset="0"/>
            </a:endParaRPr>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p:txBody>
      </p:sp>
    </p:spTree>
    <p:extLst>
      <p:ext uri="{BB962C8B-B14F-4D97-AF65-F5344CB8AC3E}">
        <p14:creationId xmlns:p14="http://schemas.microsoft.com/office/powerpoint/2010/main" val="8612858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15768" y="269320"/>
            <a:ext cx="9209532" cy="852114"/>
          </a:xfrm>
        </p:spPr>
        <p:txBody>
          <a:bodyPr>
            <a:normAutofit fontScale="90000"/>
          </a:bodyPr>
          <a:lstStyle/>
          <a:p>
            <a:r>
              <a:rPr lang="fr-FR" sz="3200" dirty="0">
                <a:solidFill>
                  <a:srgbClr val="FFFFFF"/>
                </a:solidFill>
              </a:rPr>
              <a:t>Les services autonomie à domicile</a:t>
            </a:r>
            <a:br>
              <a:rPr lang="fr-FR" sz="3200" dirty="0">
                <a:solidFill>
                  <a:srgbClr val="FFFFFF"/>
                </a:solidFill>
              </a:rPr>
            </a:br>
            <a:r>
              <a:rPr lang="fr-FR" sz="3200" dirty="0">
                <a:solidFill>
                  <a:srgbClr val="FFFFFF"/>
                </a:solidFill>
              </a:rPr>
              <a:t>Le cahier des charges: Principes de rédaction</a:t>
            </a:r>
            <a:endParaRPr lang="fr-FR" dirty="0"/>
          </a:p>
        </p:txBody>
      </p:sp>
      <p:sp>
        <p:nvSpPr>
          <p:cNvPr id="3" name="Espace réservé du texte 2"/>
          <p:cNvSpPr>
            <a:spLocks noGrp="1"/>
          </p:cNvSpPr>
          <p:nvPr>
            <p:ph type="body" sz="quarter" idx="13"/>
          </p:nvPr>
        </p:nvSpPr>
        <p:spPr>
          <a:xfrm>
            <a:off x="210238" y="1664538"/>
            <a:ext cx="11563946" cy="5003389"/>
          </a:xfrm>
        </p:spPr>
        <p:txBody>
          <a:bodyPr>
            <a:normAutofit fontScale="92500"/>
          </a:bodyPr>
          <a:lstStyle/>
          <a:p>
            <a:pPr marL="342900" lvl="0" indent="-342900" eaLnBrk="0" fontAlgn="base" hangingPunct="0">
              <a:lnSpc>
                <a:spcPct val="100000"/>
              </a:lnSpc>
              <a:spcBef>
                <a:spcPts val="600"/>
              </a:spcBef>
              <a:spcAft>
                <a:spcPts val="600"/>
              </a:spcAft>
              <a:buClr>
                <a:srgbClr val="A5C400"/>
              </a:buClr>
              <a:buSzPct val="125000"/>
              <a:buFont typeface="Franklin Gothic Book" pitchFamily="34" charset="0"/>
              <a:buChar char="■"/>
            </a:pPr>
            <a:r>
              <a:rPr lang="fr-FR" sz="3600" dirty="0">
                <a:solidFill>
                  <a:srgbClr val="000000"/>
                </a:solidFill>
                <a:latin typeface="Tw Cen MT" panose="020B0602020104020603" pitchFamily="34" charset="0"/>
                <a:sym typeface="Wingdings" panose="05000000000000000000" pitchFamily="2" charset="2"/>
              </a:rPr>
              <a:t>Une approche globale des besoins des personnes</a:t>
            </a:r>
          </a:p>
          <a:p>
            <a:pPr marL="742950" lvl="1" indent="-285750" eaLnBrk="0" fontAlgn="base" hangingPunct="0">
              <a:lnSpc>
                <a:spcPct val="110000"/>
              </a:lnSpc>
              <a:spcBef>
                <a:spcPts val="600"/>
              </a:spcBef>
              <a:spcAft>
                <a:spcPct val="0"/>
              </a:spcAft>
              <a:buClr>
                <a:srgbClr val="0578B3"/>
              </a:buClr>
              <a:buFont typeface="Franklin Gothic Book" pitchFamily="34" charset="0"/>
              <a:buChar char="•"/>
            </a:pPr>
            <a:r>
              <a:rPr lang="fr-FR" sz="3600" kern="0" dirty="0">
                <a:solidFill>
                  <a:srgbClr val="000000"/>
                </a:solidFill>
                <a:latin typeface="Tw Cen MT" pitchFamily="34" charset="0"/>
              </a:rPr>
              <a:t>Le cahier des charges vise une ambition et une exigence pour mieux répondre aux besoins des personnes plutôt que de se fonder sur ce que peuvent faire les services aujourd’hui.</a:t>
            </a:r>
          </a:p>
          <a:p>
            <a:pPr marL="342900" lvl="0" indent="-342900" eaLnBrk="0" fontAlgn="base" hangingPunct="0">
              <a:lnSpc>
                <a:spcPct val="100000"/>
              </a:lnSpc>
              <a:spcBef>
                <a:spcPts val="600"/>
              </a:spcBef>
              <a:spcAft>
                <a:spcPts val="600"/>
              </a:spcAft>
              <a:buClr>
                <a:srgbClr val="A5C400"/>
              </a:buClr>
              <a:buSzPct val="125000"/>
              <a:buFont typeface="Franklin Gothic Book" pitchFamily="34" charset="0"/>
              <a:buChar char="■"/>
            </a:pPr>
            <a:r>
              <a:rPr lang="fr-FR" sz="3600" dirty="0">
                <a:solidFill>
                  <a:srgbClr val="000000"/>
                </a:solidFill>
                <a:latin typeface="Tw Cen MT" panose="020B0602020104020603" pitchFamily="34" charset="0"/>
                <a:sym typeface="Wingdings" panose="05000000000000000000" pitchFamily="2" charset="2"/>
              </a:rPr>
              <a:t>Définir des objectifs sans préjuger des solutions</a:t>
            </a:r>
          </a:p>
          <a:p>
            <a:pPr marL="742950" lvl="1" indent="-285750" eaLnBrk="0" fontAlgn="base" hangingPunct="0">
              <a:lnSpc>
                <a:spcPct val="110000"/>
              </a:lnSpc>
              <a:spcBef>
                <a:spcPts val="600"/>
              </a:spcBef>
              <a:spcAft>
                <a:spcPct val="0"/>
              </a:spcAft>
              <a:buClr>
                <a:srgbClr val="0578B3"/>
              </a:buClr>
              <a:buFont typeface="Franklin Gothic Book" pitchFamily="34" charset="0"/>
              <a:buChar char="•"/>
            </a:pPr>
            <a:r>
              <a:rPr lang="fr-FR" sz="3600" kern="0" dirty="0">
                <a:solidFill>
                  <a:srgbClr val="000000"/>
                </a:solidFill>
                <a:latin typeface="Tw Cen MT" pitchFamily="34" charset="0"/>
              </a:rPr>
              <a:t>Le cahier des charges pose des exigences mais laisse les gestionnaire adopter la solution adaptée à leur organisation</a:t>
            </a:r>
            <a:endParaRPr lang="fr-FR" sz="3600" kern="0" dirty="0">
              <a:solidFill>
                <a:srgbClr val="000000"/>
              </a:solidFill>
              <a:latin typeface="Tw Cen MT" pitchFamily="34" charset="0"/>
              <a:sym typeface="Wingdings" panose="05000000000000000000" pitchFamily="2" charset="2"/>
            </a:endParaRPr>
          </a:p>
          <a:p>
            <a:pPr marL="342900" lvl="0" indent="-342900" eaLnBrk="0" fontAlgn="base" hangingPunct="0">
              <a:lnSpc>
                <a:spcPct val="100000"/>
              </a:lnSpc>
              <a:spcBef>
                <a:spcPts val="600"/>
              </a:spcBef>
              <a:spcAft>
                <a:spcPts val="600"/>
              </a:spcAft>
              <a:buClr>
                <a:srgbClr val="A5C400"/>
              </a:buClr>
              <a:buSzPct val="125000"/>
              <a:buFont typeface="Franklin Gothic Book" pitchFamily="34" charset="0"/>
              <a:buChar char="■"/>
            </a:pPr>
            <a:r>
              <a:rPr lang="fr-FR" sz="3600" dirty="0">
                <a:solidFill>
                  <a:srgbClr val="000000"/>
                </a:solidFill>
                <a:latin typeface="Tw Cen MT" panose="020B0602020104020603" pitchFamily="34" charset="0"/>
                <a:sym typeface="Wingdings" panose="05000000000000000000" pitchFamily="2" charset="2"/>
              </a:rPr>
              <a:t>Ne pas reprendre les obligations légales</a:t>
            </a:r>
            <a:endParaRPr lang="fr-FR" sz="3600" kern="0" dirty="0">
              <a:solidFill>
                <a:srgbClr val="000000"/>
              </a:solidFill>
              <a:latin typeface="Tw Cen MT" pitchFamily="34" charset="0"/>
              <a:sym typeface="Wingdings" panose="05000000000000000000" pitchFamily="2" charset="2"/>
            </a:endParaRPr>
          </a:p>
          <a:p>
            <a:pPr marL="0" lvl="0" indent="0" defTabSz="1219170">
              <a:lnSpc>
                <a:spcPct val="100000"/>
              </a:lnSpc>
              <a:spcBef>
                <a:spcPts val="0"/>
              </a:spcBef>
              <a:spcAft>
                <a:spcPts val="667"/>
              </a:spcAft>
              <a:buClrTx/>
              <a:buSzTx/>
              <a:buNone/>
            </a:pPr>
            <a:endParaRPr lang="fr-FR" sz="2300" b="1" i="1" dirty="0">
              <a:solidFill>
                <a:srgbClr val="000091"/>
              </a:solidFill>
              <a:latin typeface="Tw Cen MT" panose="020B0602020104020603" pitchFamily="34" charset="0"/>
              <a:cs typeface="+mn-cs"/>
              <a:sym typeface="Wingdings" panose="05000000000000000000" pitchFamily="2" charset="2"/>
            </a:endParaRPr>
          </a:p>
          <a:p>
            <a:pPr marL="0" indent="0">
              <a:buNone/>
            </a:pPr>
            <a:endParaRPr lang="fr-FR" sz="2300" dirty="0">
              <a:latin typeface="Tw Cen MT" panose="020B0602020104020603" pitchFamily="34" charset="0"/>
            </a:endParaRPr>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p:txBody>
      </p:sp>
    </p:spTree>
    <p:extLst>
      <p:ext uri="{BB962C8B-B14F-4D97-AF65-F5344CB8AC3E}">
        <p14:creationId xmlns:p14="http://schemas.microsoft.com/office/powerpoint/2010/main" val="35031553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3"/>
          </p:nvPr>
        </p:nvSpPr>
        <p:spPr/>
        <p:txBody>
          <a:bodyPr/>
          <a:lstStyle/>
          <a:p>
            <a:endParaRPr lang="fr-FR"/>
          </a:p>
        </p:txBody>
      </p:sp>
    </p:spTree>
    <p:extLst>
      <p:ext uri="{BB962C8B-B14F-4D97-AF65-F5344CB8AC3E}">
        <p14:creationId xmlns:p14="http://schemas.microsoft.com/office/powerpoint/2010/main" val="3270301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dirty="0">
                <a:solidFill>
                  <a:srgbClr val="FFFFFF"/>
                </a:solidFill>
              </a:rPr>
              <a:t>Le champ médico-social</a:t>
            </a:r>
            <a:endParaRPr lang="fr-FR" dirty="0"/>
          </a:p>
        </p:txBody>
      </p:sp>
      <p:sp>
        <p:nvSpPr>
          <p:cNvPr id="5" name="Espace réservé du texte 4"/>
          <p:cNvSpPr>
            <a:spLocks noGrp="1"/>
          </p:cNvSpPr>
          <p:nvPr>
            <p:ph type="body" sz="quarter" idx="13"/>
          </p:nvPr>
        </p:nvSpPr>
        <p:spPr>
          <a:xfrm>
            <a:off x="210238" y="1664539"/>
            <a:ext cx="11732045" cy="4771887"/>
          </a:xfrm>
        </p:spPr>
        <p:txBody>
          <a:bodyPr>
            <a:normAutofit fontScale="70000" lnSpcReduction="20000"/>
          </a:bodyPr>
          <a:lstStyle/>
          <a:p>
            <a:pPr marL="342900" indent="-342900" eaLnBrk="0" fontAlgn="base" hangingPunct="0">
              <a:lnSpc>
                <a:spcPct val="100000"/>
              </a:lnSpc>
              <a:spcBef>
                <a:spcPts val="600"/>
              </a:spcBef>
              <a:spcAft>
                <a:spcPts val="600"/>
              </a:spcAft>
              <a:buClr>
                <a:srgbClr val="A5C400"/>
              </a:buClr>
              <a:buSzPct val="125000"/>
              <a:buFont typeface="Franklin Gothic Book" pitchFamily="34" charset="0"/>
              <a:buChar char="■"/>
            </a:pPr>
            <a:r>
              <a:rPr lang="fr-FR" sz="3200" kern="0" dirty="0">
                <a:solidFill>
                  <a:srgbClr val="000000"/>
                </a:solidFill>
                <a:latin typeface="Tw Cen MT" pitchFamily="34" charset="0"/>
                <a:cs typeface="+mn-cs"/>
              </a:rPr>
              <a:t>L’autorisation doit déterminer le type d’activité autorisée au sein des catégories de l’article L. 312-1 du CASF.</a:t>
            </a:r>
          </a:p>
          <a:p>
            <a:pPr marL="0" indent="0" algn="just">
              <a:buNone/>
            </a:pPr>
            <a:r>
              <a:rPr lang="fr-FR" sz="2600" kern="0" dirty="0">
                <a:solidFill>
                  <a:srgbClr val="000000"/>
                </a:solidFill>
                <a:latin typeface="Tw Cen MT" pitchFamily="34" charset="0"/>
                <a:cs typeface="+mn-cs"/>
              </a:rPr>
              <a:t>En effet, le 6° du I. de l’article L. 312-1 vise uniquement le public « personnes âgées », ce qui couvre les SAAD, les SSIAD, les EHPAD, les PUV, les résidence autonomie etc. De même le 7° du I. de l’article L. 312-1 vise uniquement le public « personnes en situation de handicap » qui couvre les SAAD, SSIAD, FAM, SAMSAH etc.</a:t>
            </a:r>
          </a:p>
          <a:p>
            <a:pPr marL="0" indent="0" algn="just">
              <a:buNone/>
            </a:pPr>
            <a:endParaRPr lang="fr-FR" sz="2600" kern="0" dirty="0">
              <a:solidFill>
                <a:srgbClr val="000000"/>
              </a:solidFill>
              <a:latin typeface="Tw Cen MT" pitchFamily="34" charset="0"/>
              <a:cs typeface="+mn-cs"/>
            </a:endParaRPr>
          </a:p>
          <a:p>
            <a:pPr marL="342900" indent="-342900" algn="just" eaLnBrk="0" fontAlgn="base" hangingPunct="0">
              <a:lnSpc>
                <a:spcPct val="100000"/>
              </a:lnSpc>
              <a:spcBef>
                <a:spcPts val="600"/>
              </a:spcBef>
              <a:spcAft>
                <a:spcPts val="600"/>
              </a:spcAft>
              <a:buClr>
                <a:srgbClr val="A5C400"/>
              </a:buClr>
              <a:buSzPct val="125000"/>
              <a:buFont typeface="Franklin Gothic Book" pitchFamily="34" charset="0"/>
              <a:buChar char="■"/>
            </a:pPr>
            <a:r>
              <a:rPr lang="fr-FR" sz="3200" kern="0" dirty="0">
                <a:solidFill>
                  <a:srgbClr val="000000"/>
                </a:solidFill>
                <a:latin typeface="Tw Cen MT" pitchFamily="34" charset="0"/>
                <a:cs typeface="+mn-cs"/>
              </a:rPr>
              <a:t>D’autres textes juridiques (en général réglementaire mais parfois légaux) définissent au sein de chaque catégorie un type d’activité (par exemple article L. 313-12 du CASF pour les EHPAD, avant la création des services autonomie articles D. 312-1 à D. 312-5 les SSIAD).</a:t>
            </a:r>
          </a:p>
          <a:p>
            <a:pPr algn="just">
              <a:buSzPct val="100000"/>
              <a:buFont typeface="Wingdings" panose="05000000000000000000" pitchFamily="2" charset="2"/>
              <a:buChar char="Ø"/>
            </a:pPr>
            <a:r>
              <a:rPr lang="fr-FR" sz="2600" kern="0" dirty="0">
                <a:solidFill>
                  <a:srgbClr val="000000"/>
                </a:solidFill>
                <a:latin typeface="Tw Cen MT" pitchFamily="34" charset="0"/>
                <a:cs typeface="+mn-cs"/>
              </a:rPr>
              <a:t>Chaque activité est rattachée à une autorité publique compétente pour délivrer les autorisations, les contrôler et les financer;</a:t>
            </a:r>
          </a:p>
          <a:p>
            <a:pPr algn="just">
              <a:buSzPct val="100000"/>
              <a:buFont typeface="Wingdings" panose="05000000000000000000" pitchFamily="2" charset="2"/>
              <a:buChar char="Ø"/>
            </a:pPr>
            <a:r>
              <a:rPr lang="fr-FR" sz="2600" kern="0" dirty="0">
                <a:solidFill>
                  <a:srgbClr val="000000"/>
                </a:solidFill>
                <a:latin typeface="Tw Cen MT" pitchFamily="34" charset="0"/>
                <a:cs typeface="+mn-cs"/>
              </a:rPr>
              <a:t>Chaque activité a ses règles de tarification/financement;</a:t>
            </a:r>
          </a:p>
          <a:p>
            <a:pPr marL="0" indent="0" algn="just">
              <a:buNone/>
            </a:pPr>
            <a:endParaRPr lang="fr-FR" sz="2600" kern="0" dirty="0">
              <a:solidFill>
                <a:srgbClr val="000000"/>
              </a:solidFill>
              <a:latin typeface="Tw Cen MT" pitchFamily="34" charset="0"/>
              <a:cs typeface="+mn-cs"/>
            </a:endParaRPr>
          </a:p>
          <a:p>
            <a:pPr marL="342900" indent="-342900" algn="just" eaLnBrk="0" fontAlgn="base" hangingPunct="0">
              <a:lnSpc>
                <a:spcPct val="100000"/>
              </a:lnSpc>
              <a:spcBef>
                <a:spcPts val="600"/>
              </a:spcBef>
              <a:spcAft>
                <a:spcPts val="600"/>
              </a:spcAft>
              <a:buClr>
                <a:srgbClr val="A5C400"/>
              </a:buClr>
              <a:buSzPct val="125000"/>
              <a:buFont typeface="Franklin Gothic Book" pitchFamily="34" charset="0"/>
              <a:buChar char="■"/>
            </a:pPr>
            <a:r>
              <a:rPr lang="fr-FR" sz="3200" kern="0" dirty="0">
                <a:solidFill>
                  <a:srgbClr val="000000"/>
                </a:solidFill>
                <a:latin typeface="Tw Cen MT" pitchFamily="34" charset="0"/>
                <a:cs typeface="+mn-cs"/>
              </a:rPr>
              <a:t>Certaines activités peuvent être dotées en plus de texte organisant leurs fonctionnement (cahier des charges par exemple).</a:t>
            </a:r>
          </a:p>
        </p:txBody>
      </p:sp>
    </p:spTree>
    <p:extLst>
      <p:ext uri="{BB962C8B-B14F-4D97-AF65-F5344CB8AC3E}">
        <p14:creationId xmlns:p14="http://schemas.microsoft.com/office/powerpoint/2010/main" val="1356167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dirty="0"/>
              <a:t>La tarification</a:t>
            </a:r>
          </a:p>
        </p:txBody>
      </p:sp>
      <p:sp>
        <p:nvSpPr>
          <p:cNvPr id="5" name="Espace réservé du texte 4"/>
          <p:cNvSpPr>
            <a:spLocks noGrp="1"/>
          </p:cNvSpPr>
          <p:nvPr>
            <p:ph type="body" sz="quarter" idx="13"/>
          </p:nvPr>
        </p:nvSpPr>
        <p:spPr>
          <a:xfrm>
            <a:off x="210238" y="1664539"/>
            <a:ext cx="11732045" cy="4771887"/>
          </a:xfrm>
        </p:spPr>
        <p:txBody>
          <a:bodyPr>
            <a:normAutofit/>
          </a:bodyPr>
          <a:lstStyle/>
          <a:p>
            <a:pPr marL="342900" lvl="0" indent="-342900" eaLnBrk="0" fontAlgn="base" hangingPunct="0">
              <a:lnSpc>
                <a:spcPct val="100000"/>
              </a:lnSpc>
              <a:spcBef>
                <a:spcPts val="600"/>
              </a:spcBef>
              <a:spcAft>
                <a:spcPts val="600"/>
              </a:spcAft>
              <a:buClr>
                <a:srgbClr val="A5C400"/>
              </a:buClr>
              <a:buSzPct val="125000"/>
              <a:buFont typeface="Franklin Gothic Book" pitchFamily="34" charset="0"/>
              <a:buChar char="■"/>
            </a:pPr>
            <a:r>
              <a:rPr lang="fr-FR" sz="3200" kern="0" dirty="0">
                <a:solidFill>
                  <a:srgbClr val="000000"/>
                </a:solidFill>
                <a:latin typeface="Tw Cen MT" pitchFamily="34" charset="0"/>
                <a:cs typeface="+mn-cs"/>
              </a:rPr>
              <a:t>La tarification est un principe fondamental de l’offre médico-sociale,  l’autorisation médico-sociale entre dans une logique de réponse au besoin:</a:t>
            </a:r>
          </a:p>
          <a:p>
            <a:pPr marL="742950" lvl="1" indent="-285750" eaLnBrk="0" fontAlgn="base" hangingPunct="0">
              <a:lnSpc>
                <a:spcPct val="100000"/>
              </a:lnSpc>
              <a:spcBef>
                <a:spcPts val="600"/>
              </a:spcBef>
              <a:spcAft>
                <a:spcPct val="0"/>
              </a:spcAft>
              <a:buClr>
                <a:srgbClr val="0578B3"/>
              </a:buClr>
              <a:buFont typeface="Franklin Gothic Book" pitchFamily="34" charset="0"/>
              <a:buChar char="•"/>
            </a:pPr>
            <a:r>
              <a:rPr lang="fr-FR" sz="2800" kern="0" dirty="0">
                <a:solidFill>
                  <a:srgbClr val="000000"/>
                </a:solidFill>
                <a:latin typeface="Tw Cen MT" pitchFamily="34" charset="0"/>
                <a:cs typeface="+mn-cs"/>
              </a:rPr>
              <a:t>Un schéma permet d’identifier les besoins;</a:t>
            </a:r>
          </a:p>
          <a:p>
            <a:pPr marL="742950" lvl="1" indent="-285750" eaLnBrk="0" fontAlgn="base" hangingPunct="0">
              <a:lnSpc>
                <a:spcPct val="100000"/>
              </a:lnSpc>
              <a:spcBef>
                <a:spcPts val="600"/>
              </a:spcBef>
              <a:spcAft>
                <a:spcPct val="0"/>
              </a:spcAft>
              <a:buClr>
                <a:srgbClr val="0578B3"/>
              </a:buClr>
              <a:buFont typeface="Franklin Gothic Book" pitchFamily="34" charset="0"/>
              <a:buChar char="•"/>
            </a:pPr>
            <a:r>
              <a:rPr lang="fr-FR" sz="2800" kern="0" dirty="0">
                <a:solidFill>
                  <a:srgbClr val="000000"/>
                </a:solidFill>
                <a:latin typeface="Tw Cen MT" pitchFamily="34" charset="0"/>
                <a:cs typeface="+mn-cs"/>
              </a:rPr>
              <a:t>Un appel à projet permet de sélectionner les structures qui répondront à ce besoin;</a:t>
            </a:r>
          </a:p>
          <a:p>
            <a:pPr marL="742950" lvl="1" indent="-285750" eaLnBrk="0" fontAlgn="base" hangingPunct="0">
              <a:lnSpc>
                <a:spcPct val="100000"/>
              </a:lnSpc>
              <a:spcBef>
                <a:spcPts val="600"/>
              </a:spcBef>
              <a:spcAft>
                <a:spcPct val="0"/>
              </a:spcAft>
              <a:buClr>
                <a:srgbClr val="0578B3"/>
              </a:buClr>
              <a:buFont typeface="Franklin Gothic Book" pitchFamily="34" charset="0"/>
              <a:buChar char="•"/>
            </a:pPr>
            <a:r>
              <a:rPr lang="fr-FR" sz="2800" kern="0" dirty="0">
                <a:solidFill>
                  <a:srgbClr val="000000"/>
                </a:solidFill>
                <a:latin typeface="Tw Cen MT" pitchFamily="34" charset="0"/>
                <a:cs typeface="+mn-cs"/>
              </a:rPr>
              <a:t>La délivrance de l’autorisation permet d’exercer l’activité répondant au besoin ;</a:t>
            </a:r>
          </a:p>
          <a:p>
            <a:pPr marL="742950" lvl="1" indent="-285750" eaLnBrk="0" fontAlgn="base" hangingPunct="0">
              <a:lnSpc>
                <a:spcPct val="100000"/>
              </a:lnSpc>
              <a:spcBef>
                <a:spcPts val="600"/>
              </a:spcBef>
              <a:spcAft>
                <a:spcPct val="0"/>
              </a:spcAft>
              <a:buClr>
                <a:srgbClr val="0578B3"/>
              </a:buClr>
              <a:buFont typeface="Franklin Gothic Book" pitchFamily="34" charset="0"/>
              <a:buChar char="•"/>
            </a:pPr>
            <a:r>
              <a:rPr lang="fr-FR" sz="2800" kern="0" dirty="0">
                <a:solidFill>
                  <a:srgbClr val="000000"/>
                </a:solidFill>
                <a:latin typeface="Tw Cen MT" pitchFamily="34" charset="0"/>
                <a:cs typeface="+mn-cs"/>
              </a:rPr>
              <a:t>La tarification permet de financer l’offre ainsi créée.</a:t>
            </a:r>
          </a:p>
        </p:txBody>
      </p:sp>
    </p:spTree>
    <p:extLst>
      <p:ext uri="{BB962C8B-B14F-4D97-AF65-F5344CB8AC3E}">
        <p14:creationId xmlns:p14="http://schemas.microsoft.com/office/powerpoint/2010/main" val="2820192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dirty="0">
                <a:solidFill>
                  <a:srgbClr val="FFFFFF"/>
                </a:solidFill>
              </a:rPr>
              <a:t>La tarification</a:t>
            </a:r>
            <a:endParaRPr lang="fr-FR" dirty="0"/>
          </a:p>
        </p:txBody>
      </p:sp>
      <p:sp>
        <p:nvSpPr>
          <p:cNvPr id="5" name="Espace réservé du texte 4"/>
          <p:cNvSpPr>
            <a:spLocks noGrp="1"/>
          </p:cNvSpPr>
          <p:nvPr>
            <p:ph type="body" sz="quarter" idx="13"/>
          </p:nvPr>
        </p:nvSpPr>
        <p:spPr>
          <a:xfrm>
            <a:off x="210238" y="1664539"/>
            <a:ext cx="11732045" cy="4771887"/>
          </a:xfrm>
        </p:spPr>
        <p:txBody>
          <a:bodyPr>
            <a:normAutofit fontScale="85000" lnSpcReduction="20000"/>
          </a:bodyPr>
          <a:lstStyle/>
          <a:p>
            <a:pPr marL="342900" lvl="0" indent="-342900" algn="just" eaLnBrk="0" fontAlgn="base" hangingPunct="0">
              <a:lnSpc>
                <a:spcPct val="100000"/>
              </a:lnSpc>
              <a:spcBef>
                <a:spcPts val="600"/>
              </a:spcBef>
              <a:spcAft>
                <a:spcPts val="600"/>
              </a:spcAft>
              <a:buClr>
                <a:srgbClr val="A5C400"/>
              </a:buClr>
              <a:buSzPct val="125000"/>
              <a:buFont typeface="Franklin Gothic Book" pitchFamily="34" charset="0"/>
              <a:buChar char="■"/>
            </a:pPr>
            <a:r>
              <a:rPr lang="fr-FR" sz="2900" kern="0" dirty="0">
                <a:solidFill>
                  <a:srgbClr val="000000"/>
                </a:solidFill>
                <a:latin typeface="Tw Cen MT" pitchFamily="34" charset="0"/>
              </a:rPr>
              <a:t>La tarification est un mode de financement des structures. </a:t>
            </a:r>
            <a:endParaRPr lang="fr-FR" sz="3200" kern="0" dirty="0">
              <a:solidFill>
                <a:srgbClr val="000000"/>
              </a:solidFill>
              <a:latin typeface="Tw Cen MT" pitchFamily="34" charset="0"/>
              <a:cs typeface="+mn-cs"/>
            </a:endParaRPr>
          </a:p>
          <a:p>
            <a:pPr marL="342900" lvl="0" indent="-342900" algn="just" eaLnBrk="0" fontAlgn="base" hangingPunct="0">
              <a:lnSpc>
                <a:spcPct val="100000"/>
              </a:lnSpc>
              <a:spcBef>
                <a:spcPts val="600"/>
              </a:spcBef>
              <a:spcAft>
                <a:spcPts val="600"/>
              </a:spcAft>
              <a:buClr>
                <a:srgbClr val="A5C400"/>
              </a:buClr>
              <a:buSzPct val="125000"/>
              <a:buFont typeface="Franklin Gothic Book" pitchFamily="34" charset="0"/>
              <a:buChar char="■"/>
            </a:pPr>
            <a:r>
              <a:rPr lang="fr-FR" sz="3200" kern="0" dirty="0">
                <a:solidFill>
                  <a:srgbClr val="000000"/>
                </a:solidFill>
                <a:latin typeface="Tw Cen MT" pitchFamily="34" charset="0"/>
                <a:cs typeface="+mn-cs"/>
              </a:rPr>
              <a:t>Pour une personne publique, fixer un tarif implique</a:t>
            </a:r>
          </a:p>
          <a:p>
            <a:pPr marL="742950" lvl="1" indent="-285750" algn="just" eaLnBrk="0" fontAlgn="base" hangingPunct="0">
              <a:lnSpc>
                <a:spcPct val="100000"/>
              </a:lnSpc>
              <a:spcBef>
                <a:spcPts val="600"/>
              </a:spcBef>
              <a:spcAft>
                <a:spcPct val="0"/>
              </a:spcAft>
              <a:buClr>
                <a:srgbClr val="0578B3"/>
              </a:buClr>
              <a:buFont typeface="Franklin Gothic Book" pitchFamily="34" charset="0"/>
              <a:buChar char="•"/>
            </a:pPr>
            <a:r>
              <a:rPr lang="fr-FR" sz="2800" kern="0" dirty="0">
                <a:solidFill>
                  <a:srgbClr val="000000"/>
                </a:solidFill>
                <a:latin typeface="Tw Cen MT" pitchFamily="34" charset="0"/>
                <a:cs typeface="+mn-cs"/>
              </a:rPr>
              <a:t>De sortir les prestations des règles du marché;</a:t>
            </a:r>
          </a:p>
          <a:p>
            <a:pPr marL="742950" lvl="1" indent="-285750" algn="just" eaLnBrk="0" fontAlgn="base" hangingPunct="0">
              <a:lnSpc>
                <a:spcPct val="100000"/>
              </a:lnSpc>
              <a:spcBef>
                <a:spcPts val="600"/>
              </a:spcBef>
              <a:spcAft>
                <a:spcPct val="0"/>
              </a:spcAft>
              <a:buClr>
                <a:srgbClr val="0578B3"/>
              </a:buClr>
              <a:buFont typeface="Franklin Gothic Book" pitchFamily="34" charset="0"/>
              <a:buChar char="•"/>
            </a:pPr>
            <a:r>
              <a:rPr lang="fr-FR" sz="2800" kern="0" dirty="0">
                <a:solidFill>
                  <a:srgbClr val="000000"/>
                </a:solidFill>
                <a:latin typeface="Tw Cen MT" pitchFamily="34" charset="0"/>
                <a:cs typeface="+mn-cs"/>
              </a:rPr>
              <a:t>De financer des missions d’intérêts générales.</a:t>
            </a:r>
          </a:p>
          <a:p>
            <a:pPr marL="0" lvl="1" indent="0" eaLnBrk="0" fontAlgn="base" hangingPunct="0">
              <a:lnSpc>
                <a:spcPct val="100000"/>
              </a:lnSpc>
              <a:spcBef>
                <a:spcPts val="0"/>
              </a:spcBef>
              <a:spcAft>
                <a:spcPct val="0"/>
              </a:spcAft>
              <a:buClr>
                <a:srgbClr val="0578B3"/>
              </a:buClr>
              <a:buNone/>
            </a:pPr>
            <a:endParaRPr lang="fr-FR" sz="2800" kern="0" dirty="0">
              <a:solidFill>
                <a:srgbClr val="000000"/>
              </a:solidFill>
              <a:latin typeface="Tw Cen MT" pitchFamily="34" charset="0"/>
              <a:cs typeface="+mn-cs"/>
            </a:endParaRPr>
          </a:p>
          <a:p>
            <a:pPr marL="0" lvl="1" indent="0" eaLnBrk="0" fontAlgn="base" hangingPunct="0">
              <a:lnSpc>
                <a:spcPct val="100000"/>
              </a:lnSpc>
              <a:spcBef>
                <a:spcPts val="0"/>
              </a:spcBef>
              <a:spcAft>
                <a:spcPct val="0"/>
              </a:spcAft>
              <a:buClr>
                <a:srgbClr val="0578B3"/>
              </a:buClr>
              <a:buNone/>
            </a:pPr>
            <a:r>
              <a:rPr lang="fr-FR" sz="2800" kern="0" dirty="0">
                <a:solidFill>
                  <a:srgbClr val="000000"/>
                </a:solidFill>
                <a:latin typeface="Tw Cen MT" pitchFamily="34" charset="0"/>
                <a:cs typeface="+mn-cs"/>
              </a:rPr>
              <a:t>Les missions d’intérêt général sont celles des ESSMS. L’article L. 311-1 du CASF dispose:</a:t>
            </a:r>
          </a:p>
          <a:p>
            <a:pPr marL="0" lvl="1" indent="0" eaLnBrk="0" fontAlgn="base" hangingPunct="0">
              <a:lnSpc>
                <a:spcPct val="100000"/>
              </a:lnSpc>
              <a:spcBef>
                <a:spcPts val="0"/>
              </a:spcBef>
              <a:spcAft>
                <a:spcPct val="0"/>
              </a:spcAft>
              <a:buClr>
                <a:srgbClr val="0578B3"/>
              </a:buClr>
              <a:buNone/>
            </a:pPr>
            <a:endParaRPr lang="fr-FR" sz="2800" i="1" kern="0" dirty="0">
              <a:solidFill>
                <a:srgbClr val="000000"/>
              </a:solidFill>
              <a:latin typeface="Tw Cen MT" pitchFamily="34" charset="0"/>
              <a:cs typeface="+mn-cs"/>
            </a:endParaRPr>
          </a:p>
          <a:p>
            <a:pPr marL="0" lvl="1" indent="0" eaLnBrk="0" fontAlgn="base" hangingPunct="0">
              <a:lnSpc>
                <a:spcPct val="100000"/>
              </a:lnSpc>
              <a:spcBef>
                <a:spcPts val="0"/>
              </a:spcBef>
              <a:spcAft>
                <a:spcPct val="0"/>
              </a:spcAft>
              <a:buClr>
                <a:srgbClr val="0578B3"/>
              </a:buClr>
              <a:buNone/>
            </a:pPr>
            <a:r>
              <a:rPr lang="fr-FR" sz="2800" b="1" i="1" u="sng" kern="0" dirty="0">
                <a:solidFill>
                  <a:srgbClr val="000000"/>
                </a:solidFill>
                <a:latin typeface="Tw Cen MT" pitchFamily="34" charset="0"/>
                <a:cs typeface="+mn-cs"/>
              </a:rPr>
              <a:t>L'action sociale et médico-sociale</a:t>
            </a:r>
            <a:r>
              <a:rPr lang="fr-FR" sz="2800" i="1" kern="0" dirty="0">
                <a:solidFill>
                  <a:srgbClr val="000000"/>
                </a:solidFill>
                <a:latin typeface="Tw Cen MT" pitchFamily="34" charset="0"/>
                <a:cs typeface="+mn-cs"/>
              </a:rPr>
              <a:t>, au sens du présent code, </a:t>
            </a:r>
            <a:r>
              <a:rPr lang="fr-FR" sz="2800" b="1" i="1" u="sng" kern="0" dirty="0">
                <a:solidFill>
                  <a:srgbClr val="000000"/>
                </a:solidFill>
                <a:latin typeface="Tw Cen MT" pitchFamily="34" charset="0"/>
                <a:cs typeface="+mn-cs"/>
              </a:rPr>
              <a:t>s'inscrit dans les missions d'intérêt général et d'utilité sociale suivantes</a:t>
            </a:r>
            <a:r>
              <a:rPr lang="fr-FR" sz="2800" i="1" kern="0" dirty="0">
                <a:solidFill>
                  <a:srgbClr val="000000"/>
                </a:solidFill>
                <a:latin typeface="Tw Cen MT" pitchFamily="34" charset="0"/>
                <a:cs typeface="+mn-cs"/>
              </a:rPr>
              <a:t> : </a:t>
            </a:r>
          </a:p>
          <a:p>
            <a:pPr marL="0" lvl="1" indent="0" eaLnBrk="0" fontAlgn="base" hangingPunct="0">
              <a:lnSpc>
                <a:spcPct val="100000"/>
              </a:lnSpc>
              <a:spcBef>
                <a:spcPts val="0"/>
              </a:spcBef>
              <a:spcAft>
                <a:spcPct val="0"/>
              </a:spcAft>
              <a:buClr>
                <a:srgbClr val="0578B3"/>
              </a:buClr>
              <a:buNone/>
            </a:pPr>
            <a:endParaRPr lang="fr-FR" sz="2800" i="1" kern="0" dirty="0">
              <a:solidFill>
                <a:srgbClr val="000000"/>
              </a:solidFill>
              <a:latin typeface="Tw Cen MT" pitchFamily="34" charset="0"/>
              <a:cs typeface="+mn-cs"/>
            </a:endParaRPr>
          </a:p>
          <a:p>
            <a:pPr marL="0" lvl="1" indent="0" eaLnBrk="0" fontAlgn="base" hangingPunct="0">
              <a:lnSpc>
                <a:spcPct val="100000"/>
              </a:lnSpc>
              <a:spcBef>
                <a:spcPts val="0"/>
              </a:spcBef>
              <a:spcAft>
                <a:spcPct val="0"/>
              </a:spcAft>
              <a:buClr>
                <a:srgbClr val="0578B3"/>
              </a:buClr>
              <a:buNone/>
            </a:pPr>
            <a:r>
              <a:rPr lang="fr-FR" sz="2800" i="1" kern="0" dirty="0">
                <a:solidFill>
                  <a:srgbClr val="000000"/>
                </a:solidFill>
                <a:latin typeface="Tw Cen MT" pitchFamily="34" charset="0"/>
                <a:cs typeface="+mn-cs"/>
              </a:rPr>
              <a:t>1° Evaluation et prévention des risques sociaux et médico-sociaux, information, investigation, conseil, orientation, formation, médiation et réparation ; </a:t>
            </a:r>
          </a:p>
          <a:p>
            <a:pPr marL="0" lvl="1" indent="0" eaLnBrk="0" fontAlgn="base" hangingPunct="0">
              <a:lnSpc>
                <a:spcPct val="100000"/>
              </a:lnSpc>
              <a:spcBef>
                <a:spcPts val="0"/>
              </a:spcBef>
              <a:spcAft>
                <a:spcPct val="0"/>
              </a:spcAft>
              <a:buClr>
                <a:srgbClr val="0578B3"/>
              </a:buClr>
              <a:buNone/>
            </a:pPr>
            <a:r>
              <a:rPr lang="fr-FR" sz="2800" i="1" kern="0" dirty="0">
                <a:solidFill>
                  <a:srgbClr val="000000"/>
                </a:solidFill>
                <a:latin typeface="Tw Cen MT" pitchFamily="34" charset="0"/>
                <a:cs typeface="+mn-cs"/>
              </a:rPr>
              <a:t>5° Actions d'assistance dans les divers actes de la vie, de soutien, de soins et d'accompagnement, y compris à titre palliatif ; </a:t>
            </a:r>
          </a:p>
          <a:p>
            <a:pPr marL="0" lvl="1" indent="0" eaLnBrk="0" fontAlgn="base" hangingPunct="0">
              <a:lnSpc>
                <a:spcPct val="100000"/>
              </a:lnSpc>
              <a:spcBef>
                <a:spcPts val="0"/>
              </a:spcBef>
              <a:spcAft>
                <a:spcPct val="0"/>
              </a:spcAft>
              <a:buClr>
                <a:srgbClr val="0578B3"/>
              </a:buClr>
              <a:buNone/>
            </a:pPr>
            <a:endParaRPr lang="fr-FR" sz="2800" kern="0" dirty="0">
              <a:solidFill>
                <a:srgbClr val="000000"/>
              </a:solidFill>
              <a:latin typeface="Tw Cen MT" pitchFamily="34" charset="0"/>
              <a:cs typeface="+mn-cs"/>
            </a:endParaRPr>
          </a:p>
        </p:txBody>
      </p:sp>
    </p:spTree>
    <p:extLst>
      <p:ext uri="{BB962C8B-B14F-4D97-AF65-F5344CB8AC3E}">
        <p14:creationId xmlns:p14="http://schemas.microsoft.com/office/powerpoint/2010/main" val="1125789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dirty="0">
                <a:solidFill>
                  <a:srgbClr val="FFFFFF"/>
                </a:solidFill>
              </a:rPr>
              <a:t>La tarification</a:t>
            </a:r>
            <a:endParaRPr lang="fr-FR" dirty="0"/>
          </a:p>
        </p:txBody>
      </p:sp>
      <p:sp>
        <p:nvSpPr>
          <p:cNvPr id="5" name="Espace réservé du texte 4"/>
          <p:cNvSpPr>
            <a:spLocks noGrp="1"/>
          </p:cNvSpPr>
          <p:nvPr>
            <p:ph type="body" sz="quarter" idx="13"/>
          </p:nvPr>
        </p:nvSpPr>
        <p:spPr>
          <a:xfrm>
            <a:off x="210238" y="1664539"/>
            <a:ext cx="11732045" cy="4771887"/>
          </a:xfrm>
        </p:spPr>
        <p:txBody>
          <a:bodyPr>
            <a:normAutofit fontScale="70000" lnSpcReduction="20000"/>
          </a:bodyPr>
          <a:lstStyle/>
          <a:p>
            <a:pPr marL="0" lvl="0" indent="0" algn="just" eaLnBrk="0" fontAlgn="base" hangingPunct="0">
              <a:lnSpc>
                <a:spcPct val="100000"/>
              </a:lnSpc>
              <a:spcBef>
                <a:spcPts val="600"/>
              </a:spcBef>
              <a:spcAft>
                <a:spcPts val="600"/>
              </a:spcAft>
              <a:buClr>
                <a:srgbClr val="A5C400"/>
              </a:buClr>
              <a:buSzPct val="125000"/>
              <a:buNone/>
            </a:pPr>
            <a:endParaRPr lang="fr-FR" sz="3200" kern="0" dirty="0">
              <a:solidFill>
                <a:srgbClr val="000000"/>
              </a:solidFill>
              <a:latin typeface="Tw Cen MT" pitchFamily="34" charset="0"/>
              <a:cs typeface="+mn-cs"/>
            </a:endParaRPr>
          </a:p>
          <a:p>
            <a:pPr marL="0" lvl="0" indent="0" algn="just" eaLnBrk="0" fontAlgn="base" hangingPunct="0">
              <a:lnSpc>
                <a:spcPct val="100000"/>
              </a:lnSpc>
              <a:spcBef>
                <a:spcPts val="600"/>
              </a:spcBef>
              <a:spcAft>
                <a:spcPts val="600"/>
              </a:spcAft>
              <a:buClr>
                <a:srgbClr val="A5C400"/>
              </a:buClr>
              <a:buSzPct val="125000"/>
              <a:buNone/>
            </a:pPr>
            <a:r>
              <a:rPr lang="fr-FR" sz="3400" kern="0" dirty="0">
                <a:solidFill>
                  <a:srgbClr val="000000"/>
                </a:solidFill>
                <a:latin typeface="Tw Cen MT" pitchFamily="34" charset="0"/>
                <a:cs typeface="+mn-cs"/>
              </a:rPr>
              <a:t>Pourtant, le code de l’action sociale et des familles n’a jamais défini ce qu’est la tarification qui pose le principe comme une évidence.</a:t>
            </a:r>
          </a:p>
          <a:p>
            <a:pPr marL="0" lvl="0" indent="0" algn="just" eaLnBrk="0" fontAlgn="base" hangingPunct="0">
              <a:lnSpc>
                <a:spcPct val="100000"/>
              </a:lnSpc>
              <a:spcBef>
                <a:spcPts val="600"/>
              </a:spcBef>
              <a:spcAft>
                <a:spcPts val="600"/>
              </a:spcAft>
              <a:buClr>
                <a:srgbClr val="A5C400"/>
              </a:buClr>
              <a:buSzPct val="125000"/>
              <a:buNone/>
            </a:pPr>
            <a:r>
              <a:rPr lang="fr-FR" sz="3400" kern="0" dirty="0">
                <a:solidFill>
                  <a:srgbClr val="000000"/>
                </a:solidFill>
                <a:latin typeface="Tw Cen MT" pitchFamily="34" charset="0"/>
                <a:cs typeface="+mn-cs"/>
              </a:rPr>
              <a:t>Le Conseil d’Etat a précisé ce qui constitue un tarif (notamment au regard de la compétence des juridictions de la tarification) en indiquant que la dotation attribuée à l'association doit être regardée, </a:t>
            </a:r>
            <a:r>
              <a:rPr lang="fr-FR" sz="3400" i="1" kern="0" dirty="0">
                <a:solidFill>
                  <a:srgbClr val="000000"/>
                </a:solidFill>
                <a:latin typeface="Tw Cen MT" pitchFamily="34" charset="0"/>
                <a:cs typeface="+mn-cs"/>
              </a:rPr>
              <a:t>eu égard au fait qu'elle est allouée au vu d'un budget prévisionnel et couvre l'ensemble des dépenses de fonctionnement, </a:t>
            </a:r>
            <a:r>
              <a:rPr lang="fr-FR" sz="3400" b="1" i="1" kern="0" dirty="0">
                <a:solidFill>
                  <a:srgbClr val="000000"/>
                </a:solidFill>
                <a:effectLst>
                  <a:outerShdw blurRad="38100" dist="38100" dir="2700000" algn="tl">
                    <a:srgbClr val="000000">
                      <a:alpha val="43137"/>
                    </a:srgbClr>
                  </a:outerShdw>
                </a:effectLst>
                <a:latin typeface="Tw Cen MT" pitchFamily="34" charset="0"/>
                <a:cs typeface="+mn-cs"/>
              </a:rPr>
              <a:t>et quelle que soit la forme qu'elle revêt</a:t>
            </a:r>
            <a:r>
              <a:rPr lang="fr-FR" sz="3400" i="1" kern="0" dirty="0">
                <a:solidFill>
                  <a:srgbClr val="000000"/>
                </a:solidFill>
                <a:latin typeface="Tw Cen MT" pitchFamily="34" charset="0"/>
                <a:cs typeface="+mn-cs"/>
              </a:rPr>
              <a:t>, qu'il s'agisse d'une dotation globale de financement, d'une subvention ou de toute autre forme de remboursement, comme étant au nombre des modalités de financement auxquelles le législateur a entendu se référer pour définir, par les dispositions précitées de l'article 201 du code de la famille et de l'aide sociale, la compétence des juridictions spéciales de la tarification sanitaire et sociale</a:t>
            </a:r>
            <a:r>
              <a:rPr lang="fr-FR" sz="3400" kern="0" dirty="0">
                <a:solidFill>
                  <a:srgbClr val="000000"/>
                </a:solidFill>
                <a:latin typeface="Tw Cen MT" pitchFamily="34" charset="0"/>
                <a:cs typeface="+mn-cs"/>
              </a:rPr>
              <a:t> (Conseil d’Etat 29 décembre 1997, Association Amicale du Nid, </a:t>
            </a:r>
            <a:r>
              <a:rPr lang="fr-FR" sz="3400" kern="0" dirty="0" err="1">
                <a:solidFill>
                  <a:srgbClr val="000000"/>
                </a:solidFill>
                <a:latin typeface="Tw Cen MT" pitchFamily="34" charset="0"/>
                <a:cs typeface="+mn-cs"/>
              </a:rPr>
              <a:t>req</a:t>
            </a:r>
            <a:r>
              <a:rPr lang="fr-FR" sz="3400" kern="0" dirty="0">
                <a:solidFill>
                  <a:srgbClr val="000000"/>
                </a:solidFill>
                <a:latin typeface="Tw Cen MT" pitchFamily="34" charset="0"/>
                <a:cs typeface="+mn-cs"/>
              </a:rPr>
              <a:t> n° 160 139 et Conseil d’Etat 26 mars 1999, Foyer au Grand </a:t>
            </a:r>
            <a:r>
              <a:rPr lang="fr-FR" sz="3400" kern="0" dirty="0" err="1">
                <a:solidFill>
                  <a:srgbClr val="000000"/>
                </a:solidFill>
                <a:latin typeface="Tw Cen MT" pitchFamily="34" charset="0"/>
                <a:cs typeface="+mn-cs"/>
              </a:rPr>
              <a:t>Sauvoy</a:t>
            </a:r>
            <a:r>
              <a:rPr lang="fr-FR" sz="3400" kern="0" dirty="0">
                <a:solidFill>
                  <a:srgbClr val="000000"/>
                </a:solidFill>
                <a:latin typeface="Tw Cen MT" pitchFamily="34" charset="0"/>
                <a:cs typeface="+mn-cs"/>
              </a:rPr>
              <a:t>, </a:t>
            </a:r>
            <a:r>
              <a:rPr lang="fr-FR" sz="3400" kern="0" dirty="0" err="1">
                <a:solidFill>
                  <a:srgbClr val="000000"/>
                </a:solidFill>
                <a:latin typeface="Tw Cen MT" pitchFamily="34" charset="0"/>
                <a:cs typeface="+mn-cs"/>
              </a:rPr>
              <a:t>req</a:t>
            </a:r>
            <a:r>
              <a:rPr lang="fr-FR" sz="3400" kern="0" dirty="0">
                <a:solidFill>
                  <a:srgbClr val="000000"/>
                </a:solidFill>
                <a:latin typeface="Tw Cen MT" pitchFamily="34" charset="0"/>
                <a:cs typeface="+mn-cs"/>
              </a:rPr>
              <a:t>. n° 181 756).</a:t>
            </a:r>
          </a:p>
        </p:txBody>
      </p:sp>
    </p:spTree>
    <p:extLst>
      <p:ext uri="{BB962C8B-B14F-4D97-AF65-F5344CB8AC3E}">
        <p14:creationId xmlns:p14="http://schemas.microsoft.com/office/powerpoint/2010/main" val="3112379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dirty="0">
                <a:solidFill>
                  <a:srgbClr val="FFFFFF"/>
                </a:solidFill>
              </a:rPr>
              <a:t>La tarification</a:t>
            </a:r>
            <a:endParaRPr lang="fr-FR" dirty="0"/>
          </a:p>
        </p:txBody>
      </p:sp>
      <p:sp>
        <p:nvSpPr>
          <p:cNvPr id="5" name="Espace réservé du texte 4"/>
          <p:cNvSpPr>
            <a:spLocks noGrp="1"/>
          </p:cNvSpPr>
          <p:nvPr>
            <p:ph type="body" sz="quarter" idx="13"/>
          </p:nvPr>
        </p:nvSpPr>
        <p:spPr>
          <a:xfrm>
            <a:off x="210238" y="1664539"/>
            <a:ext cx="11732045" cy="4771887"/>
          </a:xfrm>
        </p:spPr>
        <p:txBody>
          <a:bodyPr>
            <a:noAutofit/>
          </a:bodyPr>
          <a:lstStyle/>
          <a:p>
            <a:pPr marL="342900" lvl="0" indent="-342900" algn="just" eaLnBrk="0" fontAlgn="base" hangingPunct="0">
              <a:lnSpc>
                <a:spcPct val="100000"/>
              </a:lnSpc>
              <a:spcBef>
                <a:spcPts val="600"/>
              </a:spcBef>
              <a:spcAft>
                <a:spcPts val="600"/>
              </a:spcAft>
              <a:buClr>
                <a:srgbClr val="A5C400"/>
              </a:buClr>
              <a:buSzPct val="125000"/>
              <a:buFont typeface="Franklin Gothic Book" pitchFamily="34" charset="0"/>
              <a:buChar char="■"/>
            </a:pPr>
            <a:r>
              <a:rPr lang="fr-FR" sz="3200" kern="0" dirty="0">
                <a:solidFill>
                  <a:srgbClr val="000000"/>
                </a:solidFill>
                <a:latin typeface="Tw Cen MT" pitchFamily="34" charset="0"/>
                <a:cs typeface="+mn-cs"/>
              </a:rPr>
              <a:t>La tarification est la prise en charge par une personne publique de tout ou partie des charges de la structure. Il s’agit d’un mode de financement de l’offre.</a:t>
            </a:r>
          </a:p>
          <a:p>
            <a:pPr marL="342900" lvl="0" indent="-342900" algn="just" eaLnBrk="0" fontAlgn="base" hangingPunct="0">
              <a:lnSpc>
                <a:spcPct val="100000"/>
              </a:lnSpc>
              <a:spcBef>
                <a:spcPts val="600"/>
              </a:spcBef>
              <a:spcAft>
                <a:spcPts val="600"/>
              </a:spcAft>
              <a:buClr>
                <a:srgbClr val="A5C400"/>
              </a:buClr>
              <a:buSzPct val="125000"/>
              <a:buFont typeface="Franklin Gothic Book" pitchFamily="34" charset="0"/>
              <a:buChar char="■"/>
            </a:pPr>
            <a:r>
              <a:rPr lang="fr-FR" sz="3200" kern="0" dirty="0">
                <a:solidFill>
                  <a:srgbClr val="000000"/>
                </a:solidFill>
                <a:latin typeface="Tw Cen MT" pitchFamily="34" charset="0"/>
                <a:cs typeface="+mn-cs"/>
              </a:rPr>
              <a:t>Une prise en charge (APA ou PCH) est une aide attribuée à un bénéficiaire pour lui permettre de payer tout ou partie du cout d’une prestation. Il s’agit d’un mode de </a:t>
            </a:r>
            <a:r>
              <a:rPr lang="fr-FR" sz="3200" kern="0" dirty="0" err="1">
                <a:solidFill>
                  <a:srgbClr val="000000"/>
                </a:solidFill>
                <a:latin typeface="Tw Cen MT" pitchFamily="34" charset="0"/>
                <a:cs typeface="+mn-cs"/>
              </a:rPr>
              <a:t>solvabilisation</a:t>
            </a:r>
            <a:r>
              <a:rPr lang="fr-FR" sz="3200" kern="0" dirty="0">
                <a:solidFill>
                  <a:srgbClr val="000000"/>
                </a:solidFill>
                <a:latin typeface="Tw Cen MT" pitchFamily="34" charset="0"/>
                <a:cs typeface="+mn-cs"/>
              </a:rPr>
              <a:t> de la demande.</a:t>
            </a:r>
          </a:p>
          <a:p>
            <a:pPr marL="342900" lvl="0" indent="-342900" algn="just" eaLnBrk="0" fontAlgn="base" hangingPunct="0">
              <a:lnSpc>
                <a:spcPct val="100000"/>
              </a:lnSpc>
              <a:spcBef>
                <a:spcPts val="600"/>
              </a:spcBef>
              <a:spcAft>
                <a:spcPts val="600"/>
              </a:spcAft>
              <a:buClr>
                <a:srgbClr val="A5C400"/>
              </a:buClr>
              <a:buSzPct val="125000"/>
              <a:buFont typeface="Franklin Gothic Book" pitchFamily="34" charset="0"/>
              <a:buChar char="■"/>
            </a:pPr>
            <a:r>
              <a:rPr lang="fr-FR" sz="3200" kern="0" dirty="0">
                <a:solidFill>
                  <a:srgbClr val="000000"/>
                </a:solidFill>
                <a:latin typeface="Tw Cen MT" pitchFamily="34" charset="0"/>
                <a:cs typeface="+mn-cs"/>
              </a:rPr>
              <a:t>Pour autant il sera évident que cette distinction est loin d’être strictement appliquée.</a:t>
            </a:r>
          </a:p>
          <a:p>
            <a:pPr marL="342900" lvl="0" indent="-342900" algn="just" eaLnBrk="0" fontAlgn="base" hangingPunct="0">
              <a:lnSpc>
                <a:spcPct val="100000"/>
              </a:lnSpc>
              <a:spcBef>
                <a:spcPts val="600"/>
              </a:spcBef>
              <a:spcAft>
                <a:spcPts val="600"/>
              </a:spcAft>
              <a:buClr>
                <a:srgbClr val="A5C400"/>
              </a:buClr>
              <a:buSzPct val="125000"/>
              <a:buFont typeface="Franklin Gothic Book" pitchFamily="34" charset="0"/>
              <a:buChar char="■"/>
            </a:pPr>
            <a:endParaRPr lang="fr-FR" sz="3200" kern="0" dirty="0">
              <a:solidFill>
                <a:srgbClr val="000000"/>
              </a:solidFill>
              <a:latin typeface="Tw Cen MT" pitchFamily="34" charset="0"/>
              <a:cs typeface="+mn-cs"/>
            </a:endParaRPr>
          </a:p>
        </p:txBody>
      </p:sp>
    </p:spTree>
    <p:extLst>
      <p:ext uri="{BB962C8B-B14F-4D97-AF65-F5344CB8AC3E}">
        <p14:creationId xmlns:p14="http://schemas.microsoft.com/office/powerpoint/2010/main" val="2998342551"/>
      </p:ext>
    </p:extLst>
  </p:cSld>
  <p:clrMapOvr>
    <a:masterClrMapping/>
  </p:clrMapOvr>
</p:sld>
</file>

<file path=ppt/theme/theme1.xml><?xml version="1.0" encoding="utf-8"?>
<a:theme xmlns:a="http://schemas.openxmlformats.org/drawingml/2006/main" name="Thème Office">
  <a:themeElements>
    <a:clrScheme name="UNA">
      <a:dk1>
        <a:srgbClr val="3F3F3F"/>
      </a:dk1>
      <a:lt1>
        <a:srgbClr val="FFFFFF"/>
      </a:lt1>
      <a:dk2>
        <a:srgbClr val="0578B3"/>
      </a:dk2>
      <a:lt2>
        <a:srgbClr val="D8D8D8"/>
      </a:lt2>
      <a:accent1>
        <a:srgbClr val="0578B3"/>
      </a:accent1>
      <a:accent2>
        <a:srgbClr val="A5C400"/>
      </a:accent2>
      <a:accent3>
        <a:srgbClr val="82368C"/>
      </a:accent3>
      <a:accent4>
        <a:srgbClr val="AA0D3D"/>
      </a:accent4>
      <a:accent5>
        <a:srgbClr val="000000"/>
      </a:accent5>
      <a:accent6>
        <a:srgbClr val="FFFFFF"/>
      </a:accent6>
      <a:hlink>
        <a:srgbClr val="0578B3"/>
      </a:hlink>
      <a:folHlink>
        <a:srgbClr val="8236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UNA">
      <a:dk1>
        <a:srgbClr val="3F3F3F"/>
      </a:dk1>
      <a:lt1>
        <a:srgbClr val="FFFFFF"/>
      </a:lt1>
      <a:dk2>
        <a:srgbClr val="0578B3"/>
      </a:dk2>
      <a:lt2>
        <a:srgbClr val="D8D8D8"/>
      </a:lt2>
      <a:accent1>
        <a:srgbClr val="0578B3"/>
      </a:accent1>
      <a:accent2>
        <a:srgbClr val="A5C400"/>
      </a:accent2>
      <a:accent3>
        <a:srgbClr val="82368C"/>
      </a:accent3>
      <a:accent4>
        <a:srgbClr val="AA0D3D"/>
      </a:accent4>
      <a:accent5>
        <a:srgbClr val="000000"/>
      </a:accent5>
      <a:accent6>
        <a:srgbClr val="FFFFFF"/>
      </a:accent6>
      <a:hlink>
        <a:srgbClr val="0578B3"/>
      </a:hlink>
      <a:folHlink>
        <a:srgbClr val="82368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1044</TotalTime>
  <Words>5824</Words>
  <Application>Microsoft Office PowerPoint</Application>
  <PresentationFormat>Grand écran</PresentationFormat>
  <Paragraphs>459</Paragraphs>
  <Slides>48</Slides>
  <Notes>1</Notes>
  <HiddenSlides>0</HiddenSlides>
  <MMClips>0</MMClips>
  <ScaleCrop>false</ScaleCrop>
  <HeadingPairs>
    <vt:vector size="6" baseType="variant">
      <vt:variant>
        <vt:lpstr>Polices utilisées</vt:lpstr>
      </vt:variant>
      <vt:variant>
        <vt:i4>7</vt:i4>
      </vt:variant>
      <vt:variant>
        <vt:lpstr>Thème</vt:lpstr>
      </vt:variant>
      <vt:variant>
        <vt:i4>3</vt:i4>
      </vt:variant>
      <vt:variant>
        <vt:lpstr>Titres des diapositives</vt:lpstr>
      </vt:variant>
      <vt:variant>
        <vt:i4>48</vt:i4>
      </vt:variant>
    </vt:vector>
  </HeadingPairs>
  <TitlesOfParts>
    <vt:vector size="58" baseType="lpstr">
      <vt:lpstr>Arial</vt:lpstr>
      <vt:lpstr>Calibri</vt:lpstr>
      <vt:lpstr>Calibri Light</vt:lpstr>
      <vt:lpstr>Franklin Gothic Book</vt:lpstr>
      <vt:lpstr>Garamond</vt:lpstr>
      <vt:lpstr>Tw Cen MT</vt:lpstr>
      <vt:lpstr>Wingdings</vt:lpstr>
      <vt:lpstr>Thème Office</vt:lpstr>
      <vt:lpstr>1_Thème Office</vt:lpstr>
      <vt:lpstr>2_Thème Office</vt:lpstr>
      <vt:lpstr>Autonomie à domicile</vt:lpstr>
      <vt:lpstr>La loi du 2 janvier 2002</vt:lpstr>
      <vt:lpstr>Le champ médico-social</vt:lpstr>
      <vt:lpstr>Le champ médico-social</vt:lpstr>
      <vt:lpstr>Le champ médico-social</vt:lpstr>
      <vt:lpstr>La tarification</vt:lpstr>
      <vt:lpstr>La tarification</vt:lpstr>
      <vt:lpstr>La tarification</vt:lpstr>
      <vt:lpstr>La tarification</vt:lpstr>
      <vt:lpstr>Les services d’aide à domicile avant la loi ASV</vt:lpstr>
      <vt:lpstr> Le régime juridique des services d’aide avant la loi ASV </vt:lpstr>
      <vt:lpstr>Le régime juridique des interventions  avant la loi ASV</vt:lpstr>
      <vt:lpstr>Le régime juridique des interventions  avant la loi ASV</vt:lpstr>
      <vt:lpstr>Les SAAD avant la loi ASV</vt:lpstr>
      <vt:lpstr>Le régime juridique des interventions  avant la loi ASV</vt:lpstr>
      <vt:lpstr>La loi d’adaptation de la société au vieillissement</vt:lpstr>
      <vt:lpstr>L’autorisation unique</vt:lpstr>
      <vt:lpstr>Le cadre juridique après la loi ASV 2016-2023</vt:lpstr>
      <vt:lpstr>Le cadre juridique après la loi ASV 2016-2023</vt:lpstr>
      <vt:lpstr>Schéma simplifié du régime juridique applicable  aux services à domicile auprès  de publics vulnérables </vt:lpstr>
      <vt:lpstr>La tarification des SAAD</vt:lpstr>
      <vt:lpstr>La tarification des SAAD</vt:lpstr>
      <vt:lpstr>La tarification des SAAD</vt:lpstr>
      <vt:lpstr>Les SAAD non tarifés</vt:lpstr>
      <vt:lpstr>Problématiques</vt:lpstr>
      <vt:lpstr>Problématiques</vt:lpstr>
      <vt:lpstr>Problématiques</vt:lpstr>
      <vt:lpstr>Exemples simplifiés</vt:lpstr>
      <vt:lpstr>Exemples simplifiés</vt:lpstr>
      <vt:lpstr>Exemples simplifiés</vt:lpstr>
      <vt:lpstr>Les réformes depuis 2022</vt:lpstr>
      <vt:lpstr>SAAD: Le tarif plancher</vt:lpstr>
      <vt:lpstr>SAAD: La dotation complémentaire </vt:lpstr>
      <vt:lpstr>SAAD: La dotation complémentaire </vt:lpstr>
      <vt:lpstr>Réforme?</vt:lpstr>
      <vt:lpstr>Politiques de l’autonomie et réforme des SAD: Etat des lieux</vt:lpstr>
      <vt:lpstr>Les services autonomie à domicile</vt:lpstr>
      <vt:lpstr>Présentation PowerPoint</vt:lpstr>
      <vt:lpstr>Les services autonomie à domicile Le déploiement sur les territoires</vt:lpstr>
      <vt:lpstr>Politiques de l’autonomie et réforme des SAD: le décret du 13 juillet 2023 et après…</vt:lpstr>
      <vt:lpstr>Le décret du 13 juillet 2023 Présentation</vt:lpstr>
      <vt:lpstr>Le décret du 13 juillet 2023 Les mesures transitoires</vt:lpstr>
      <vt:lpstr>Les services autonomie à domicile Cadre juridique: les publics et le domicile</vt:lpstr>
      <vt:lpstr>Les services autonomie à domicile Cadre juridique: Les prestations (1)</vt:lpstr>
      <vt:lpstr>Les services autonomie à domicile Cadre juridique: Les prestations (2)</vt:lpstr>
      <vt:lpstr>Les services autonomie à domicile Cadre juridique: Rôle des SAD « Aide »</vt:lpstr>
      <vt:lpstr>Les services autonomie à domicile Le cahier des charges: Principes de rédaction</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Katy AMELOT</dc:creator>
  <cp:lastModifiedBy>reunion</cp:lastModifiedBy>
  <cp:revision>92</cp:revision>
  <dcterms:created xsi:type="dcterms:W3CDTF">2016-08-25T07:50:18Z</dcterms:created>
  <dcterms:modified xsi:type="dcterms:W3CDTF">2023-12-01T11:50:30Z</dcterms:modified>
</cp:coreProperties>
</file>